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3.xml" ContentType="application/vnd.openxmlformats-officedocument.them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4.xml" ContentType="application/vnd.openxmlformats-officedocument.them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7.xml" ContentType="application/vnd.openxmlformats-officedocument.them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9.xml" ContentType="application/vnd.openxmlformats-officedocument.them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0.xml" ContentType="application/vnd.openxmlformats-officedocument.them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2.xml" ContentType="application/vnd.openxmlformats-officedocument.them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3.xml" ContentType="application/vnd.openxmlformats-officedocument.them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5.xml" ContentType="application/vnd.openxmlformats-officedocument.theme+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6.xml" ContentType="application/vnd.openxmlformats-officedocument.them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7.xml" ContentType="application/vnd.openxmlformats-officedocument.them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8.xml" ContentType="application/vnd.openxmlformats-officedocument.them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9.xml" ContentType="application/vnd.openxmlformats-officedocument.theme+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20.xml" ContentType="application/vnd.openxmlformats-officedocument.theme+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21.xml" ContentType="application/vnd.openxmlformats-officedocument.theme+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22.xml" ContentType="application/vnd.openxmlformats-officedocument.theme+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23.xml" ContentType="application/vnd.openxmlformats-officedocument.theme+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4.xml" ContentType="application/vnd.openxmlformats-officedocument.theme+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25.xml" ContentType="application/vnd.openxmlformats-officedocument.theme+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6.xml" ContentType="application/vnd.openxmlformats-officedocument.theme+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27.xml" ContentType="application/vnd.openxmlformats-officedocument.theme+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28.xml" ContentType="application/vnd.openxmlformats-officedocument.theme+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9.xml" ContentType="application/vnd.openxmlformats-officedocument.theme+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30.xml" ContentType="application/vnd.openxmlformats-officedocument.them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31.xml" ContentType="application/vnd.openxmlformats-officedocument.them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2.xml" ContentType="application/vnd.openxmlformats-officedocument.them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33.xml" ContentType="application/vnd.openxmlformats-officedocument.theme+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34.xml" ContentType="application/vnd.openxmlformats-officedocument.theme+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35.xml" ContentType="application/vnd.openxmlformats-officedocument.theme+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heme/theme3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6459" r:id="rId2"/>
    <p:sldMasterId id="2147486470" r:id="rId3"/>
    <p:sldMasterId id="2147486481" r:id="rId4"/>
    <p:sldMasterId id="2147486492" r:id="rId5"/>
    <p:sldMasterId id="2147486503" r:id="rId6"/>
    <p:sldMasterId id="2147486514" r:id="rId7"/>
    <p:sldMasterId id="2147486525" r:id="rId8"/>
    <p:sldMasterId id="2147486536" r:id="rId9"/>
    <p:sldMasterId id="2147486547" r:id="rId10"/>
    <p:sldMasterId id="2147486558" r:id="rId11"/>
    <p:sldMasterId id="2147486569" r:id="rId12"/>
    <p:sldMasterId id="2147486580" r:id="rId13"/>
    <p:sldMasterId id="2147486591" r:id="rId14"/>
    <p:sldMasterId id="2147486602" r:id="rId15"/>
    <p:sldMasterId id="2147486613" r:id="rId16"/>
    <p:sldMasterId id="2147486624" r:id="rId17"/>
    <p:sldMasterId id="2147486635" r:id="rId18"/>
    <p:sldMasterId id="2147486646" r:id="rId19"/>
    <p:sldMasterId id="2147486657" r:id="rId20"/>
    <p:sldMasterId id="2147486668" r:id="rId21"/>
    <p:sldMasterId id="2147486679" r:id="rId22"/>
    <p:sldMasterId id="2147486690" r:id="rId23"/>
    <p:sldMasterId id="2147486701" r:id="rId24"/>
    <p:sldMasterId id="2147486712" r:id="rId25"/>
    <p:sldMasterId id="2147486723" r:id="rId26"/>
    <p:sldMasterId id="2147486734" r:id="rId27"/>
    <p:sldMasterId id="2147486745" r:id="rId28"/>
    <p:sldMasterId id="2147486756" r:id="rId29"/>
    <p:sldMasterId id="2147486767" r:id="rId30"/>
    <p:sldMasterId id="2147486778" r:id="rId31"/>
    <p:sldMasterId id="2147486789" r:id="rId32"/>
    <p:sldMasterId id="2147486800" r:id="rId33"/>
    <p:sldMasterId id="2147486811" r:id="rId34"/>
    <p:sldMasterId id="2147486821" r:id="rId35"/>
  </p:sldMasterIdLst>
  <p:notesMasterIdLst>
    <p:notesMasterId r:id="rId77"/>
  </p:notesMasterIdLst>
  <p:sldIdLst>
    <p:sldId id="259" r:id="rId36"/>
    <p:sldId id="265" r:id="rId37"/>
    <p:sldId id="271" r:id="rId38"/>
    <p:sldId id="277" r:id="rId39"/>
    <p:sldId id="283" r:id="rId40"/>
    <p:sldId id="289" r:id="rId41"/>
    <p:sldId id="295" r:id="rId42"/>
    <p:sldId id="301" r:id="rId43"/>
    <p:sldId id="307" r:id="rId44"/>
    <p:sldId id="313" r:id="rId45"/>
    <p:sldId id="319" r:id="rId46"/>
    <p:sldId id="325" r:id="rId47"/>
    <p:sldId id="331" r:id="rId48"/>
    <p:sldId id="337" r:id="rId49"/>
    <p:sldId id="343" r:id="rId50"/>
    <p:sldId id="349" r:id="rId51"/>
    <p:sldId id="355" r:id="rId52"/>
    <p:sldId id="361" r:id="rId53"/>
    <p:sldId id="367" r:id="rId54"/>
    <p:sldId id="373" r:id="rId55"/>
    <p:sldId id="379" r:id="rId56"/>
    <p:sldId id="385" r:id="rId57"/>
    <p:sldId id="391" r:id="rId58"/>
    <p:sldId id="397" r:id="rId59"/>
    <p:sldId id="403" r:id="rId60"/>
    <p:sldId id="409" r:id="rId61"/>
    <p:sldId id="415" r:id="rId62"/>
    <p:sldId id="421" r:id="rId63"/>
    <p:sldId id="427" r:id="rId64"/>
    <p:sldId id="433" r:id="rId65"/>
    <p:sldId id="439" r:id="rId66"/>
    <p:sldId id="445" r:id="rId67"/>
    <p:sldId id="451" r:id="rId68"/>
    <p:sldId id="457" r:id="rId69"/>
    <p:sldId id="463" r:id="rId70"/>
    <p:sldId id="469" r:id="rId71"/>
    <p:sldId id="475" r:id="rId72"/>
    <p:sldId id="481" r:id="rId73"/>
    <p:sldId id="487" r:id="rId74"/>
    <p:sldId id="493" r:id="rId75"/>
    <p:sldId id="499" r:id="rId76"/>
  </p:sldIdLst>
  <p:sldSz cx="9144000" cy="6858000" type="screen4x3"/>
  <p:notesSz cx="6858000" cy="9144000"/>
  <p:custDataLst>
    <p:tags r:id="rId78"/>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636"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4.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slide" Target="slides/slide20.xml"/><Relationship Id="rId63" Type="http://schemas.openxmlformats.org/officeDocument/2006/relationships/slide" Target="slides/slide28.xml"/><Relationship Id="rId68" Type="http://schemas.openxmlformats.org/officeDocument/2006/relationships/slide" Target="slides/slide33.xml"/><Relationship Id="rId76" Type="http://schemas.openxmlformats.org/officeDocument/2006/relationships/slide" Target="slides/slide41.xml"/><Relationship Id="rId7" Type="http://schemas.openxmlformats.org/officeDocument/2006/relationships/slideMaster" Target="slideMasters/slideMaster7.xml"/><Relationship Id="rId71"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slide" Target="slides/slide23.xml"/><Relationship Id="rId66" Type="http://schemas.openxmlformats.org/officeDocument/2006/relationships/slide" Target="slides/slide31.xml"/><Relationship Id="rId74" Type="http://schemas.openxmlformats.org/officeDocument/2006/relationships/slide" Target="slides/slide3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26.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slide" Target="slides/slide30.xml"/><Relationship Id="rId73" Type="http://schemas.openxmlformats.org/officeDocument/2006/relationships/slide" Target="slides/slide38.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slide" Target="slides/slide29.xml"/><Relationship Id="rId69" Type="http://schemas.openxmlformats.org/officeDocument/2006/relationships/slide" Target="slides/slide34.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16.xml"/><Relationship Id="rId72" Type="http://schemas.openxmlformats.org/officeDocument/2006/relationships/slide" Target="slides/slide3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67" Type="http://schemas.openxmlformats.org/officeDocument/2006/relationships/slide" Target="slides/slide32.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slide" Target="slides/slide27.xml"/><Relationship Id="rId70" Type="http://schemas.openxmlformats.org/officeDocument/2006/relationships/slide" Target="slides/slide35.xml"/><Relationship Id="rId75"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_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_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_4.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제주도민</c:v>
                </c:pt>
              </c:strCache>
            </c:strRef>
          </c:tx>
          <c:spPr>
            <a:ln w="19050">
              <a:solidFill>
                <a:schemeClr val="accent5">
                  <a:lumMod val="60000"/>
                  <a:lumOff val="40000"/>
                </a:schemeClr>
              </a:solidFill>
            </a:ln>
            <a:effectLst/>
          </c:spPr>
          <c:marker>
            <c:symbol val="x"/>
            <c:size val="7"/>
            <c:spPr>
              <a:noFill/>
              <a:ln w="19050">
                <a:solidFill>
                  <a:schemeClr val="accent5">
                    <a:lumMod val="60000"/>
                    <a:lumOff val="40000"/>
                  </a:schemeClr>
                </a:solidFill>
              </a:ln>
              <a:effectLst/>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Sheet1!$B$2:$B$28</c:f>
              <c:numCache>
                <c:formatCode>0.0%</c:formatCode>
                <c:ptCount val="27"/>
                <c:pt idx="0">
                  <c:v>3.7974262823110899E-3</c:v>
                </c:pt>
                <c:pt idx="1">
                  <c:v>3.67673172843301E-3</c:v>
                </c:pt>
                <c:pt idx="2">
                  <c:v>3.5460078337576301E-3</c:v>
                </c:pt>
                <c:pt idx="3">
                  <c:v>3.37592662594236E-3</c:v>
                </c:pt>
                <c:pt idx="4">
                  <c:v>2.86761829313772E-3</c:v>
                </c:pt>
                <c:pt idx="5">
                  <c:v>2.5772867637403299E-3</c:v>
                </c:pt>
                <c:pt idx="6">
                  <c:v>2.3684674358048202E-3</c:v>
                </c:pt>
                <c:pt idx="7">
                  <c:v>2.1301858026214898E-3</c:v>
                </c:pt>
                <c:pt idx="8">
                  <c:v>1.91784191569453E-3</c:v>
                </c:pt>
                <c:pt idx="9">
                  <c:v>1.8022737012729901E-3</c:v>
                </c:pt>
                <c:pt idx="10">
                  <c:v>1.60996175886728E-3</c:v>
                </c:pt>
                <c:pt idx="11">
                  <c:v>1.58848851898603E-3</c:v>
                </c:pt>
                <c:pt idx="12">
                  <c:v>1.54238865208258E-3</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ser>
        <c:ser>
          <c:idx val="1"/>
          <c:order val="1"/>
          <c:tx>
            <c:strRef>
              <c:f>Sheet1!$C$1</c:f>
              <c:strCache>
                <c:ptCount val="1"/>
                <c:pt idx="0">
                  <c:v>국내관광객</c:v>
                </c:pt>
              </c:strCache>
            </c:strRef>
          </c:tx>
          <c:spPr>
            <a:ln w="19050">
              <a:solidFill>
                <a:schemeClr val="tx2">
                  <a:lumMod val="60000"/>
                  <a:lumOff val="40000"/>
                </a:schemeClr>
              </a:solidFill>
            </a:ln>
          </c:spPr>
          <c:marker>
            <c:symbol val="plus"/>
            <c:size val="7"/>
            <c:spPr>
              <a:noFill/>
              <a:ln w="19050">
                <a:solidFill>
                  <a:schemeClr val="tx2">
                    <a:lumMod val="60000"/>
                    <a:lumOff val="40000"/>
                  </a:schemeClr>
                </a:solidFill>
              </a:ln>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Sheet1!$C$2:$C$28</c:f>
              <c:numCache>
                <c:formatCode>0.0%</c:formatCode>
                <c:ptCount val="27"/>
                <c:pt idx="0">
                  <c:v>1.0014514956199099E-2</c:v>
                </c:pt>
                <c:pt idx="1">
                  <c:v>0</c:v>
                </c:pt>
                <c:pt idx="2">
                  <c:v>0</c:v>
                </c:pt>
                <c:pt idx="3">
                  <c:v>0</c:v>
                </c:pt>
                <c:pt idx="4">
                  <c:v>0</c:v>
                </c:pt>
                <c:pt idx="5">
                  <c:v>0</c:v>
                </c:pt>
                <c:pt idx="6">
                  <c:v>0</c:v>
                </c:pt>
                <c:pt idx="7">
                  <c:v>0</c:v>
                </c:pt>
                <c:pt idx="8">
                  <c:v>0</c:v>
                </c:pt>
                <c:pt idx="9">
                  <c:v>0</c:v>
                </c:pt>
                <c:pt idx="10">
                  <c:v>0</c:v>
                </c:pt>
                <c:pt idx="11">
                  <c:v>0</c:v>
                </c:pt>
                <c:pt idx="12">
                  <c:v>0</c:v>
                </c:pt>
                <c:pt idx="13">
                  <c:v>1.35596304847248E-2</c:v>
                </c:pt>
                <c:pt idx="14">
                  <c:v>1.7999999999999999E-2</c:v>
                </c:pt>
                <c:pt idx="15">
                  <c:v>9.8137407563843992E-3</c:v>
                </c:pt>
                <c:pt idx="16">
                  <c:v>9.6111577405130592E-3</c:v>
                </c:pt>
                <c:pt idx="17">
                  <c:v>3.85305925014399E-3</c:v>
                </c:pt>
                <c:pt idx="18">
                  <c:v>0</c:v>
                </c:pt>
                <c:pt idx="19">
                  <c:v>3.0646837327277699E-3</c:v>
                </c:pt>
                <c:pt idx="20">
                  <c:v>2.3314367101149101E-3</c:v>
                </c:pt>
                <c:pt idx="21">
                  <c:v>0</c:v>
                </c:pt>
                <c:pt idx="22">
                  <c:v>0</c:v>
                </c:pt>
                <c:pt idx="23">
                  <c:v>0</c:v>
                </c:pt>
                <c:pt idx="24">
                  <c:v>0</c:v>
                </c:pt>
                <c:pt idx="25">
                  <c:v>0</c:v>
                </c:pt>
                <c:pt idx="26">
                  <c:v>0</c:v>
                </c:pt>
              </c:numCache>
            </c:numRef>
          </c:val>
        </c:ser>
        <c:ser>
          <c:idx val="2"/>
          <c:order val="2"/>
          <c:tx>
            <c:strRef>
              <c:f>Sheet1!$D$1</c:f>
              <c:strCache>
                <c:ptCount val="1"/>
                <c:pt idx="0">
                  <c:v>중국인</c:v>
                </c:pt>
              </c:strCache>
            </c:strRef>
          </c:tx>
          <c:spPr>
            <a:ln w="19050">
              <a:solidFill>
                <a:schemeClr val="accent3"/>
              </a:solidFill>
            </a:ln>
          </c:spPr>
          <c:marker>
            <c:spPr>
              <a:solidFill>
                <a:schemeClr val="accent3">
                  <a:lumMod val="40000"/>
                  <a:lumOff val="60000"/>
                </a:schemeClr>
              </a:solidFill>
              <a:ln w="19050">
                <a:solidFill>
                  <a:schemeClr val="accent3"/>
                </a:solidFill>
              </a:ln>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Sheet1!$D$2:$D$28</c:f>
              <c:numCache>
                <c:formatCode>0.0%</c:formatCode>
                <c:ptCount val="27"/>
                <c:pt idx="0">
                  <c:v>3.1975006321807997E-2</c:v>
                </c:pt>
                <c:pt idx="1">
                  <c:v>0</c:v>
                </c:pt>
                <c:pt idx="2">
                  <c:v>0</c:v>
                </c:pt>
                <c:pt idx="3">
                  <c:v>0</c:v>
                </c:pt>
                <c:pt idx="4">
                  <c:v>0</c:v>
                </c:pt>
                <c:pt idx="5">
                  <c:v>0</c:v>
                </c:pt>
                <c:pt idx="6">
                  <c:v>0</c:v>
                </c:pt>
                <c:pt idx="7">
                  <c:v>0</c:v>
                </c:pt>
                <c:pt idx="8">
                  <c:v>0</c:v>
                </c:pt>
                <c:pt idx="9">
                  <c:v>0</c:v>
                </c:pt>
                <c:pt idx="10">
                  <c:v>0</c:v>
                </c:pt>
                <c:pt idx="11">
                  <c:v>0</c:v>
                </c:pt>
                <c:pt idx="12">
                  <c:v>7.1340411801994602E-3</c:v>
                </c:pt>
                <c:pt idx="13">
                  <c:v>6.1550632447089498E-2</c:v>
                </c:pt>
                <c:pt idx="14">
                  <c:v>0</c:v>
                </c:pt>
                <c:pt idx="15">
                  <c:v>3.6395273037925502E-2</c:v>
                </c:pt>
                <c:pt idx="16">
                  <c:v>1.34278595686748E-2</c:v>
                </c:pt>
                <c:pt idx="17">
                  <c:v>0</c:v>
                </c:pt>
                <c:pt idx="18">
                  <c:v>0</c:v>
                </c:pt>
                <c:pt idx="19">
                  <c:v>2.5192465878087801E-2</c:v>
                </c:pt>
                <c:pt idx="20">
                  <c:v>0</c:v>
                </c:pt>
                <c:pt idx="21">
                  <c:v>5.2773911290607801E-2</c:v>
                </c:pt>
                <c:pt idx="22">
                  <c:v>4.6450031121894199E-2</c:v>
                </c:pt>
                <c:pt idx="23">
                  <c:v>3.11873519861601E-2</c:v>
                </c:pt>
                <c:pt idx="24">
                  <c:v>2.3430758305578801E-2</c:v>
                </c:pt>
                <c:pt idx="25">
                  <c:v>1.65678283782929E-2</c:v>
                </c:pt>
                <c:pt idx="26">
                  <c:v>1.4071475144893699E-2</c:v>
                </c:pt>
              </c:numCache>
            </c:numRef>
          </c:val>
        </c:ser>
        <c:dLbls>
          <c:showLegendKey val="0"/>
          <c:showVal val="0"/>
          <c:showCatName val="0"/>
          <c:showSerName val="0"/>
          <c:showPercent val="0"/>
          <c:showBubbleSize val="0"/>
        </c:dLbls>
        <c:axId val="454295152"/>
        <c:axId val="452815968"/>
      </c:radarChart>
      <c:catAx>
        <c:axId val="454295152"/>
        <c:scaling>
          <c:orientation val="minMax"/>
        </c:scaling>
        <c:delete val="0"/>
        <c:axPos val="b"/>
        <c:majorGridlines/>
        <c:numFmt formatCode="General" sourceLinked="1"/>
        <c:majorTickMark val="out"/>
        <c:minorTickMark val="none"/>
        <c:tickLblPos val="nextTo"/>
        <c:crossAx val="452815968"/>
        <c:crosses val="autoZero"/>
        <c:auto val="0"/>
        <c:lblAlgn val="ctr"/>
        <c:lblOffset val="100"/>
        <c:noMultiLvlLbl val="0"/>
      </c:catAx>
      <c:valAx>
        <c:axId val="452815968"/>
        <c:scaling>
          <c:orientation val="minMax"/>
          <c:max val="5.000000000000001E-2"/>
          <c:min val="-2.0000000000000004E-2"/>
        </c:scaling>
        <c:delete val="0"/>
        <c:axPos val="l"/>
        <c:majorGridlines>
          <c:spPr>
            <a:ln>
              <a:solidFill>
                <a:schemeClr val="bg1">
                  <a:lumMod val="85000"/>
                </a:schemeClr>
              </a:solidFill>
            </a:ln>
          </c:spPr>
        </c:majorGridlines>
        <c:numFmt formatCode="0%" sourceLinked="0"/>
        <c:majorTickMark val="out"/>
        <c:minorTickMark val="none"/>
        <c:tickLblPos val="nextTo"/>
        <c:spPr>
          <a:ln>
            <a:solidFill>
              <a:schemeClr val="bg1">
                <a:lumMod val="85000"/>
              </a:schemeClr>
            </a:solidFill>
          </a:ln>
        </c:spPr>
        <c:txPr>
          <a:bodyPr/>
          <a:lstStyle/>
          <a:p>
            <a:pPr>
              <a:defRPr sz="800" smtId="4294967295">
                <a:solidFill>
                  <a:schemeClr val="bg1">
                    <a:lumMod val="65000"/>
                  </a:schemeClr>
                </a:solidFill>
              </a:defRPr>
            </a:pPr>
            <a:endParaRPr lang="ko-KR"/>
          </a:p>
        </c:txPr>
        <c:crossAx val="454295152"/>
        <c:crosses val="autoZero"/>
        <c:crossBetween val="between"/>
      </c:valAx>
    </c:plotArea>
    <c:legend>
      <c:legendPos val="t"/>
      <c:layout>
        <c:manualLayout>
          <c:xMode val="edge"/>
          <c:yMode val="edge"/>
          <c:x val="0.12996925413608551"/>
          <c:y val="1.7307691276073456E-2"/>
          <c:w val="0.66665387153625488"/>
          <c:h val="4.9035049974918365E-2"/>
        </c:manualLayout>
      </c:layout>
      <c:overlay val="0"/>
      <c:spPr>
        <a:solidFill>
          <a:schemeClr val="bg1"/>
        </a:solidFill>
        <a:ln>
          <a:noFill/>
        </a:ln>
      </c:spPr>
    </c:legend>
    <c:plotVisOnly val="1"/>
    <c:dispBlanksAs val="gap"/>
    <c:showDLblsOverMax val="0"/>
  </c:chart>
  <c:txPr>
    <a:bodyPr/>
    <a:lstStyle/>
    <a:p>
      <a:pPr>
        <a:defRPr sz="900" smtId="4294967295">
          <a:latin typeface="+mn-ea"/>
          <a:ea typeface="+mn-ea"/>
        </a:defRPr>
      </a:pPr>
      <a:endParaRPr lang="ko-K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남성</c:v>
                </c:pt>
              </c:strCache>
            </c:strRef>
          </c:tx>
          <c:spPr>
            <a:solidFill>
              <a:schemeClr val="bg1">
                <a:lumMod val="65000"/>
              </a:schemeClr>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Sheet1!$B$2</c:f>
              <c:numCache>
                <c:formatCode>0.0%</c:formatCode>
                <c:ptCount val="1"/>
                <c:pt idx="0">
                  <c:v>1.3798323241732699E-2</c:v>
                </c:pt>
              </c:numCache>
            </c:numRef>
          </c:val>
        </c:ser>
        <c:ser>
          <c:idx val="1"/>
          <c:order val="1"/>
          <c:tx>
            <c:strRef>
              <c:f>Sheet1!$C$1</c:f>
              <c:strCache>
                <c:ptCount val="1"/>
                <c:pt idx="0">
                  <c:v>여성</c:v>
                </c:pt>
              </c:strCache>
            </c:strRef>
          </c:tx>
          <c:spPr>
            <a:solidFill>
              <a:srgbClr val="706DA7"/>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Sheet1!$C$2</c:f>
              <c:numCache>
                <c:formatCode>0.0%</c:formatCode>
                <c:ptCount val="1"/>
                <c:pt idx="0">
                  <c:v>2.8205555864420601E-2</c:v>
                </c:pt>
              </c:numCache>
            </c:numRef>
          </c:val>
        </c:ser>
        <c:dLbls>
          <c:showLegendKey val="0"/>
          <c:showVal val="0"/>
          <c:showCatName val="0"/>
          <c:showSerName val="0"/>
          <c:showPercent val="0"/>
          <c:showBubbleSize val="0"/>
        </c:dLbls>
        <c:gapWidth val="150"/>
        <c:overlap val="-25"/>
        <c:axId val="480019520"/>
        <c:axId val="391931256"/>
      </c:barChart>
      <c:catAx>
        <c:axId val="480019520"/>
        <c:scaling>
          <c:orientation val="minMax"/>
        </c:scaling>
        <c:delete val="1"/>
        <c:axPos val="b"/>
        <c:numFmt formatCode="General" sourceLinked="1"/>
        <c:majorTickMark val="none"/>
        <c:minorTickMark val="none"/>
        <c:tickLblPos val="nextTo"/>
        <c:crossAx val="391931256"/>
        <c:crosses val="autoZero"/>
        <c:auto val="0"/>
        <c:lblAlgn val="ctr"/>
        <c:lblOffset val="100"/>
        <c:noMultiLvlLbl val="0"/>
      </c:catAx>
      <c:valAx>
        <c:axId val="391931256"/>
        <c:scaling>
          <c:orientation val="minMax"/>
          <c:max val="7.0000000000000007E-2"/>
        </c:scaling>
        <c:delete val="1"/>
        <c:axPos val="l"/>
        <c:numFmt formatCode="0.0%" sourceLinked="1"/>
        <c:majorTickMark val="out"/>
        <c:minorTickMark val="none"/>
        <c:tickLblPos val="nextTo"/>
        <c:crossAx val="480019520"/>
        <c:crosses val="autoZero"/>
        <c:crossBetween val="between"/>
      </c:valAx>
    </c:plotArea>
    <c:plotVisOnly val="1"/>
    <c:dispBlanksAs val="gap"/>
    <c:showDLblsOverMax val="0"/>
  </c:chart>
  <c:txPr>
    <a:bodyPr/>
    <a:lstStyle/>
    <a:p>
      <a:pPr>
        <a:defRPr sz="800" smtId="4294967295"/>
      </a:pPr>
      <a:endParaRPr lang="ko-K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기혼</c:v>
                </c:pt>
              </c:strCache>
            </c:strRef>
          </c:tx>
          <c:spPr>
            <a:solidFill>
              <a:schemeClr val="bg1">
                <a:lumMod val="65000"/>
              </a:schemeClr>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Sheet1!$B$2</c:f>
              <c:numCache>
                <c:formatCode>0.0%</c:formatCode>
                <c:ptCount val="1"/>
                <c:pt idx="0">
                  <c:v>3.5370444255555397E-2</c:v>
                </c:pt>
              </c:numCache>
            </c:numRef>
          </c:val>
        </c:ser>
        <c:ser>
          <c:idx val="1"/>
          <c:order val="1"/>
          <c:tx>
            <c:strRef>
              <c:f>Sheet1!$C$1</c:f>
              <c:strCache>
                <c:ptCount val="1"/>
                <c:pt idx="0">
                  <c:v>미혼</c:v>
                </c:pt>
              </c:strCache>
            </c:strRef>
          </c:tx>
          <c:spPr>
            <a:solidFill>
              <a:srgbClr val="706DA7"/>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Sheet1!$C$2</c:f>
              <c:numCache>
                <c:formatCode>0.0%</c:formatCode>
                <c:ptCount val="1"/>
                <c:pt idx="0">
                  <c:v>5.7291666666666699E-2</c:v>
                </c:pt>
              </c:numCache>
            </c:numRef>
          </c:val>
        </c:ser>
        <c:dLbls>
          <c:showLegendKey val="0"/>
          <c:showVal val="0"/>
          <c:showCatName val="0"/>
          <c:showSerName val="0"/>
          <c:showPercent val="0"/>
          <c:showBubbleSize val="0"/>
        </c:dLbls>
        <c:gapWidth val="150"/>
        <c:overlap val="-25"/>
        <c:axId val="480018264"/>
        <c:axId val="454458976"/>
      </c:barChart>
      <c:catAx>
        <c:axId val="480018264"/>
        <c:scaling>
          <c:orientation val="minMax"/>
        </c:scaling>
        <c:delete val="1"/>
        <c:axPos val="b"/>
        <c:numFmt formatCode="General" sourceLinked="1"/>
        <c:majorTickMark val="none"/>
        <c:minorTickMark val="none"/>
        <c:tickLblPos val="nextTo"/>
        <c:crossAx val="454458976"/>
        <c:crosses val="autoZero"/>
        <c:auto val="0"/>
        <c:lblAlgn val="ctr"/>
        <c:lblOffset val="100"/>
        <c:noMultiLvlLbl val="0"/>
      </c:catAx>
      <c:valAx>
        <c:axId val="454458976"/>
        <c:scaling>
          <c:orientation val="minMax"/>
          <c:max val="7.0000000000000007E-2"/>
        </c:scaling>
        <c:delete val="1"/>
        <c:axPos val="l"/>
        <c:numFmt formatCode="0.0%" sourceLinked="1"/>
        <c:majorTickMark val="out"/>
        <c:minorTickMark val="none"/>
        <c:tickLblPos val="nextTo"/>
        <c:crossAx val="480018264"/>
        <c:crosses val="autoZero"/>
        <c:crossBetween val="between"/>
      </c:valAx>
    </c:plotArea>
    <c:plotVisOnly val="1"/>
    <c:dispBlanksAs val="gap"/>
    <c:showDLblsOverMax val="0"/>
  </c:chart>
  <c:txPr>
    <a:bodyPr/>
    <a:lstStyle/>
    <a:p>
      <a:pPr>
        <a:defRPr sz="800" smtId="4294967295"/>
      </a:pPr>
      <a:endParaRPr lang="ko-KR"/>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7.6993666589260101E-2"/>
          <c:w val="1"/>
          <c:h val="0.8460126519203186"/>
        </c:manualLayout>
      </c:layout>
      <c:barChart>
        <c:barDir val="col"/>
        <c:grouping val="clustered"/>
        <c:varyColors val="0"/>
        <c:ser>
          <c:idx val="0"/>
          <c:order val="0"/>
          <c:tx>
            <c:strRef>
              <c:f>Sheet1!$B$1</c:f>
              <c:strCache>
                <c:ptCount val="1"/>
                <c:pt idx="0">
                  <c:v>10대</c:v>
                </c:pt>
              </c:strCache>
            </c:strRef>
          </c:tx>
          <c:spPr>
            <a:solidFill>
              <a:schemeClr val="bg1">
                <a:lumMod val="65000"/>
              </a:schemeClr>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Sheet1!$B$2</c:f>
              <c:numCache>
                <c:formatCode>0.0%</c:formatCode>
                <c:ptCount val="1"/>
                <c:pt idx="0">
                  <c:v>1.35135135135135E-2</c:v>
                </c:pt>
              </c:numCache>
            </c:numRef>
          </c:val>
        </c:ser>
        <c:ser>
          <c:idx val="1"/>
          <c:order val="1"/>
          <c:tx>
            <c:strRef>
              <c:f>Sheet1!$C$1</c:f>
              <c:strCache>
                <c:ptCount val="1"/>
                <c:pt idx="0">
                  <c:v>20대</c:v>
                </c:pt>
              </c:strCache>
            </c:strRef>
          </c:tx>
          <c:spPr>
            <a:solidFill>
              <a:schemeClr val="bg1">
                <a:lumMod val="65000"/>
              </a:schemeClr>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Sheet1!$C$2</c:f>
              <c:numCache>
                <c:formatCode>0.0%</c:formatCode>
                <c:ptCount val="1"/>
                <c:pt idx="0">
                  <c:v>2.88248337028825E-2</c:v>
                </c:pt>
              </c:numCache>
            </c:numRef>
          </c:val>
        </c:ser>
        <c:ser>
          <c:idx val="2"/>
          <c:order val="2"/>
          <c:tx>
            <c:strRef>
              <c:f>Sheet1!$D$1</c:f>
              <c:strCache>
                <c:ptCount val="1"/>
                <c:pt idx="0">
                  <c:v>20~30대</c:v>
                </c:pt>
              </c:strCache>
            </c:strRef>
          </c:tx>
          <c:spPr>
            <a:solidFill>
              <a:schemeClr val="bg1">
                <a:lumMod val="65000"/>
              </a:schemeClr>
            </a:solidFill>
          </c:spPr>
          <c:invertIfNegative val="0"/>
          <c:dPt>
            <c:idx val="0"/>
            <c:invertIfNegative val="0"/>
            <c:bubble3D val="0"/>
            <c:spPr>
              <a:solidFill>
                <a:srgbClr val="706DA7"/>
              </a:solidFill>
            </c:spPr>
          </c:dPt>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Sheet1!$D$2</c:f>
              <c:numCache>
                <c:formatCode>0.0%</c:formatCode>
                <c:ptCount val="1"/>
                <c:pt idx="0">
                  <c:v>6.3133455976294106E-2</c:v>
                </c:pt>
              </c:numCache>
            </c:numRef>
          </c:val>
        </c:ser>
        <c:ser>
          <c:idx val="3"/>
          <c:order val="3"/>
          <c:tx>
            <c:strRef>
              <c:f>Sheet1!$E$1</c:f>
              <c:strCache>
                <c:ptCount val="1"/>
                <c:pt idx="0">
                  <c:v>30~40대</c:v>
                </c:pt>
              </c:strCache>
            </c:strRef>
          </c:tx>
          <c:spPr>
            <a:solidFill>
              <a:schemeClr val="bg1">
                <a:lumMod val="65000"/>
              </a:schemeClr>
            </a:solidFill>
          </c:spPr>
          <c:invertIfNegative val="0"/>
          <c:dLbls>
            <c:spPr>
              <a:noFill/>
              <a:ln>
                <a:noFill/>
              </a:ln>
              <a:effectLst/>
            </c:spPr>
            <c:txPr>
              <a:bodyPr/>
              <a:lstStyle/>
              <a:p>
                <a:pPr>
                  <a:defRPr sz="1000" smtId="4294967295"/>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복합쇼핑몰</c:v>
                </c:pt>
              </c:strCache>
            </c:strRef>
          </c:cat>
          <c:val>
            <c:numRef>
              <c:f>Sheet1!$E$2</c:f>
              <c:numCache>
                <c:formatCode>0.0%</c:formatCode>
                <c:ptCount val="1"/>
                <c:pt idx="0">
                  <c:v>3.7577117218171599E-2</c:v>
                </c:pt>
              </c:numCache>
            </c:numRef>
          </c:val>
        </c:ser>
        <c:dLbls>
          <c:showLegendKey val="0"/>
          <c:showVal val="0"/>
          <c:showCatName val="0"/>
          <c:showSerName val="0"/>
          <c:showPercent val="0"/>
          <c:showBubbleSize val="0"/>
        </c:dLbls>
        <c:gapWidth val="299"/>
        <c:overlap val="-38"/>
        <c:axId val="454471072"/>
        <c:axId val="392028600"/>
      </c:barChart>
      <c:catAx>
        <c:axId val="454471072"/>
        <c:scaling>
          <c:orientation val="minMax"/>
        </c:scaling>
        <c:delete val="1"/>
        <c:axPos val="b"/>
        <c:numFmt formatCode="General" sourceLinked="1"/>
        <c:majorTickMark val="none"/>
        <c:minorTickMark val="none"/>
        <c:tickLblPos val="nextTo"/>
        <c:crossAx val="392028600"/>
        <c:crosses val="autoZero"/>
        <c:auto val="0"/>
        <c:lblAlgn val="ctr"/>
        <c:lblOffset val="100"/>
        <c:noMultiLvlLbl val="0"/>
      </c:catAx>
      <c:valAx>
        <c:axId val="392028600"/>
        <c:scaling>
          <c:orientation val="minMax"/>
          <c:max val="7.0000000000000007E-2"/>
        </c:scaling>
        <c:delete val="1"/>
        <c:axPos val="l"/>
        <c:numFmt formatCode="0.0%" sourceLinked="1"/>
        <c:majorTickMark val="out"/>
        <c:minorTickMark val="none"/>
        <c:tickLblPos val="nextTo"/>
        <c:crossAx val="454471072"/>
        <c:crosses val="autoZero"/>
        <c:crossBetween val="between"/>
      </c:valAx>
    </c:plotArea>
    <c:plotVisOnly val="1"/>
    <c:dispBlanksAs val="gap"/>
    <c:showDLblsOverMax val="0"/>
  </c:chart>
  <c:txPr>
    <a:bodyPr/>
    <a:lstStyle/>
    <a:p>
      <a:pPr>
        <a:defRPr sz="800" smtId="4294967295"/>
      </a:pPr>
      <a:endParaRPr lang="ko-KR"/>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42A1E48F-5D18-4F48-A367-5052ABB5839B}" type="datetimeFigureOut">
              <a:rPr lang="ko-KR" altLang="en-US" smtClean="0"/>
              <a:t>2019-07-16</a:t>
            </a:fld>
            <a:endParaRPr lang="ko-KR" altLang="en-US"/>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0619EAF-607B-475D-A326-913C91058775}" type="slidenum">
              <a:rPr lang="ko-KR" altLang="en-US" smtClean="0"/>
              <a:t>‹#›</a:t>
            </a:fld>
            <a:endParaRPr lang="ko-KR" altLang="en-US"/>
          </a:p>
        </p:txBody>
      </p:sp>
    </p:spTree>
    <p:extLst>
      <p:ext uri="{BB962C8B-B14F-4D97-AF65-F5344CB8AC3E}">
        <p14:creationId xmlns:p14="http://schemas.microsoft.com/office/powerpoint/2010/main" val="41289219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smtClean="0"/>
          </a:p>
          <a:p>
            <a:endParaRPr lang="en-US" altLang="ko-KR" baseline="0"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10</a:t>
            </a:fld>
            <a:endParaRPr lang="ko-KR" altLang="en-US">
              <a:solidFill>
                <a:prstClr val="black"/>
              </a:solidFill>
            </a:endParaRPr>
          </a:p>
        </p:txBody>
      </p:sp>
    </p:spTree>
    <p:extLst>
      <p:ext uri="{BB962C8B-B14F-4D97-AF65-F5344CB8AC3E}">
        <p14:creationId xmlns:p14="http://schemas.microsoft.com/office/powerpoint/2010/main" val="263467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11</a:t>
            </a:fld>
            <a:endParaRPr lang="ko-KR" altLang="en-US">
              <a:solidFill>
                <a:prstClr val="black"/>
              </a:solidFill>
            </a:endParaRPr>
          </a:p>
        </p:txBody>
      </p:sp>
    </p:spTree>
    <p:extLst>
      <p:ext uri="{BB962C8B-B14F-4D97-AF65-F5344CB8AC3E}">
        <p14:creationId xmlns:p14="http://schemas.microsoft.com/office/powerpoint/2010/main" val="341381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12</a:t>
            </a:fld>
            <a:endParaRPr lang="ko-KR" altLang="en-US">
              <a:solidFill>
                <a:prstClr val="black"/>
              </a:solidFill>
            </a:endParaRPr>
          </a:p>
        </p:txBody>
      </p:sp>
    </p:spTree>
    <p:extLst>
      <p:ext uri="{BB962C8B-B14F-4D97-AF65-F5344CB8AC3E}">
        <p14:creationId xmlns:p14="http://schemas.microsoft.com/office/powerpoint/2010/main" val="247613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13</a:t>
            </a:fld>
            <a:endParaRPr lang="ko-KR" altLang="en-US">
              <a:solidFill>
                <a:prstClr val="black"/>
              </a:solidFill>
            </a:endParaRPr>
          </a:p>
        </p:txBody>
      </p:sp>
    </p:spTree>
    <p:extLst>
      <p:ext uri="{BB962C8B-B14F-4D97-AF65-F5344CB8AC3E}">
        <p14:creationId xmlns:p14="http://schemas.microsoft.com/office/powerpoint/2010/main" val="61133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14</a:t>
            </a:fld>
            <a:endParaRPr lang="ko-KR" altLang="en-US">
              <a:solidFill>
                <a:prstClr val="black"/>
              </a:solidFill>
            </a:endParaRPr>
          </a:p>
        </p:txBody>
      </p:sp>
    </p:spTree>
    <p:extLst>
      <p:ext uri="{BB962C8B-B14F-4D97-AF65-F5344CB8AC3E}">
        <p14:creationId xmlns:p14="http://schemas.microsoft.com/office/powerpoint/2010/main" val="3218915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16</a:t>
            </a:fld>
            <a:endParaRPr lang="ko-KR" altLang="en-US">
              <a:solidFill>
                <a:prstClr val="black"/>
              </a:solidFill>
            </a:endParaRPr>
          </a:p>
        </p:txBody>
      </p:sp>
    </p:spTree>
    <p:extLst>
      <p:ext uri="{BB962C8B-B14F-4D97-AF65-F5344CB8AC3E}">
        <p14:creationId xmlns:p14="http://schemas.microsoft.com/office/powerpoint/2010/main" val="1038323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17</a:t>
            </a:fld>
            <a:endParaRPr lang="ko-KR" altLang="en-US">
              <a:solidFill>
                <a:prstClr val="black"/>
              </a:solidFill>
            </a:endParaRPr>
          </a:p>
        </p:txBody>
      </p:sp>
    </p:spTree>
    <p:extLst>
      <p:ext uri="{BB962C8B-B14F-4D97-AF65-F5344CB8AC3E}">
        <p14:creationId xmlns:p14="http://schemas.microsoft.com/office/powerpoint/2010/main" val="108911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18</a:t>
            </a:fld>
            <a:endParaRPr lang="ko-KR" altLang="en-US">
              <a:solidFill>
                <a:prstClr val="black"/>
              </a:solidFill>
            </a:endParaRPr>
          </a:p>
        </p:txBody>
      </p:sp>
    </p:spTree>
    <p:extLst>
      <p:ext uri="{BB962C8B-B14F-4D97-AF65-F5344CB8AC3E}">
        <p14:creationId xmlns:p14="http://schemas.microsoft.com/office/powerpoint/2010/main" val="108911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19</a:t>
            </a:fld>
            <a:endParaRPr lang="ko-KR" altLang="en-US">
              <a:solidFill>
                <a:prstClr val="black"/>
              </a:solidFill>
            </a:endParaRPr>
          </a:p>
        </p:txBody>
      </p:sp>
    </p:spTree>
    <p:extLst>
      <p:ext uri="{BB962C8B-B14F-4D97-AF65-F5344CB8AC3E}">
        <p14:creationId xmlns:p14="http://schemas.microsoft.com/office/powerpoint/2010/main" val="13193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20</a:t>
            </a:fld>
            <a:endParaRPr lang="ko-KR" altLang="en-US">
              <a:solidFill>
                <a:prstClr val="black"/>
              </a:solidFill>
            </a:endParaRPr>
          </a:p>
        </p:txBody>
      </p:sp>
    </p:spTree>
    <p:extLst>
      <p:ext uri="{BB962C8B-B14F-4D97-AF65-F5344CB8AC3E}">
        <p14:creationId xmlns:p14="http://schemas.microsoft.com/office/powerpoint/2010/main" val="131934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21</a:t>
            </a:fld>
            <a:endParaRPr lang="ko-KR" altLang="en-US">
              <a:solidFill>
                <a:prstClr val="black"/>
              </a:solidFill>
            </a:endParaRPr>
          </a:p>
        </p:txBody>
      </p:sp>
    </p:spTree>
    <p:extLst>
      <p:ext uri="{BB962C8B-B14F-4D97-AF65-F5344CB8AC3E}">
        <p14:creationId xmlns:p14="http://schemas.microsoft.com/office/powerpoint/2010/main" val="734446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619EAF-607B-475D-A326-913C91058775}" type="slidenum">
              <a:rPr lang="ko-KR" altLang="en-US" smtClean="0">
                <a:solidFill>
                  <a:prstClr val="black"/>
                </a:solidFill>
              </a:rPr>
              <a:t>22</a:t>
            </a:fld>
            <a:endParaRPr lang="ko-KR" altLang="en-US">
              <a:solidFill>
                <a:prstClr val="black"/>
              </a:solidFill>
            </a:endParaRPr>
          </a:p>
        </p:txBody>
      </p:sp>
    </p:spTree>
    <p:extLst>
      <p:ext uri="{BB962C8B-B14F-4D97-AF65-F5344CB8AC3E}">
        <p14:creationId xmlns:p14="http://schemas.microsoft.com/office/powerpoint/2010/main" val="276605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26</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619EAF-607B-475D-A326-913C91058775}" type="slidenum">
              <a:rPr lang="ko-KR" altLang="en-US" smtClean="0">
                <a:solidFill>
                  <a:prstClr val="black"/>
                </a:solidFill>
              </a:rPr>
              <a:t>30</a:t>
            </a:fld>
            <a:endParaRPr lang="ko-KR" altLang="en-US">
              <a:solidFill>
                <a:prstClr val="black"/>
              </a:solidFill>
            </a:endParaRPr>
          </a:p>
        </p:txBody>
      </p:sp>
    </p:spTree>
    <p:extLst>
      <p:ext uri="{BB962C8B-B14F-4D97-AF65-F5344CB8AC3E}">
        <p14:creationId xmlns:p14="http://schemas.microsoft.com/office/powerpoint/2010/main" val="39409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276174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4</a:t>
            </a:fld>
            <a:endParaRPr lang="ko-KR" altLang="en-US">
              <a:solidFill>
                <a:prstClr val="black"/>
              </a:solidFill>
            </a:endParaRPr>
          </a:p>
        </p:txBody>
      </p:sp>
    </p:spTree>
    <p:extLst>
      <p:ext uri="{BB962C8B-B14F-4D97-AF65-F5344CB8AC3E}">
        <p14:creationId xmlns:p14="http://schemas.microsoft.com/office/powerpoint/2010/main" val="276174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6</a:t>
            </a:fld>
            <a:endParaRPr lang="ko-KR" altLang="en-US">
              <a:solidFill>
                <a:prstClr val="black"/>
              </a:solidFill>
            </a:endParaRPr>
          </a:p>
        </p:txBody>
      </p:sp>
    </p:spTree>
    <p:extLst>
      <p:ext uri="{BB962C8B-B14F-4D97-AF65-F5344CB8AC3E}">
        <p14:creationId xmlns:p14="http://schemas.microsoft.com/office/powerpoint/2010/main" val="315195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7</a:t>
            </a:fld>
            <a:endParaRPr lang="ko-KR" altLang="en-US">
              <a:solidFill>
                <a:prstClr val="black"/>
              </a:solidFill>
            </a:endParaRPr>
          </a:p>
        </p:txBody>
      </p:sp>
    </p:spTree>
    <p:extLst>
      <p:ext uri="{BB962C8B-B14F-4D97-AF65-F5344CB8AC3E}">
        <p14:creationId xmlns:p14="http://schemas.microsoft.com/office/powerpoint/2010/main" val="57241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8</a:t>
            </a:fld>
            <a:endParaRPr lang="ko-KR" altLang="en-US">
              <a:solidFill>
                <a:prstClr val="black"/>
              </a:solidFill>
            </a:endParaRPr>
          </a:p>
        </p:txBody>
      </p:sp>
    </p:spTree>
    <p:extLst>
      <p:ext uri="{BB962C8B-B14F-4D97-AF65-F5344CB8AC3E}">
        <p14:creationId xmlns:p14="http://schemas.microsoft.com/office/powerpoint/2010/main" val="17303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9</a:t>
            </a:fld>
            <a:endParaRPr lang="ko-KR" altLang="en-US">
              <a:solidFill>
                <a:prstClr val="black"/>
              </a:solidFill>
            </a:endParaRPr>
          </a:p>
        </p:txBody>
      </p:sp>
    </p:spTree>
    <p:extLst>
      <p:ext uri="{BB962C8B-B14F-4D97-AF65-F5344CB8AC3E}">
        <p14:creationId xmlns:p14="http://schemas.microsoft.com/office/powerpoint/2010/main" val="3909950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6.xml"/><Relationship Id="rId1" Type="http://schemas.openxmlformats.org/officeDocument/2006/relationships/tags" Target="../tags/tag155.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8.xml"/><Relationship Id="rId1" Type="http://schemas.openxmlformats.org/officeDocument/2006/relationships/tags" Target="../tags/tag157.xml"/></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2.xml"/><Relationship Id="rId1" Type="http://schemas.openxmlformats.org/officeDocument/2006/relationships/tags" Target="../tags/tag161.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4.xml"/><Relationship Id="rId1" Type="http://schemas.openxmlformats.org/officeDocument/2006/relationships/tags" Target="../tags/tag16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6.xml"/><Relationship Id="rId1" Type="http://schemas.openxmlformats.org/officeDocument/2006/relationships/tags" Target="../tags/tag16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8.xml"/><Relationship Id="rId1" Type="http://schemas.openxmlformats.org/officeDocument/2006/relationships/tags" Target="../tags/tag16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0.xml"/><Relationship Id="rId1" Type="http://schemas.openxmlformats.org/officeDocument/2006/relationships/tags" Target="../tags/tag169.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4.xml"/><Relationship Id="rId1" Type="http://schemas.openxmlformats.org/officeDocument/2006/relationships/tags" Target="../tags/tag173.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6.xml"/><Relationship Id="rId1" Type="http://schemas.openxmlformats.org/officeDocument/2006/relationships/tags" Target="../tags/tag17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8.xml"/><Relationship Id="rId1" Type="http://schemas.openxmlformats.org/officeDocument/2006/relationships/tags" Target="../tags/tag177.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0.xml"/><Relationship Id="rId1" Type="http://schemas.openxmlformats.org/officeDocument/2006/relationships/tags" Target="../tags/tag179.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2.xml"/><Relationship Id="rId1" Type="http://schemas.openxmlformats.org/officeDocument/2006/relationships/tags" Target="../tags/tag181.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6.xml"/><Relationship Id="rId1" Type="http://schemas.openxmlformats.org/officeDocument/2006/relationships/tags" Target="../tags/tag185.xml"/></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8.xml"/><Relationship Id="rId1" Type="http://schemas.openxmlformats.org/officeDocument/2006/relationships/tags" Target="../tags/tag18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0.xml"/><Relationship Id="rId1" Type="http://schemas.openxmlformats.org/officeDocument/2006/relationships/tags" Target="../tags/tag189.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2.xml"/><Relationship Id="rId1" Type="http://schemas.openxmlformats.org/officeDocument/2006/relationships/tags" Target="../tags/tag191.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4.xml"/><Relationship Id="rId1" Type="http://schemas.openxmlformats.org/officeDocument/2006/relationships/tags" Target="../tags/tag193.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8.xml"/><Relationship Id="rId1" Type="http://schemas.openxmlformats.org/officeDocument/2006/relationships/tags" Target="../tags/tag19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0.xml"/><Relationship Id="rId1" Type="http://schemas.openxmlformats.org/officeDocument/2006/relationships/tags" Target="../tags/tag19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2.xml"/><Relationship Id="rId1" Type="http://schemas.openxmlformats.org/officeDocument/2006/relationships/tags" Target="../tags/tag201.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4.xml"/><Relationship Id="rId1" Type="http://schemas.openxmlformats.org/officeDocument/2006/relationships/tags" Target="../tags/tag203.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6.xml"/><Relationship Id="rId1" Type="http://schemas.openxmlformats.org/officeDocument/2006/relationships/tags" Target="../tags/tag205.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0.xml"/><Relationship Id="rId1" Type="http://schemas.openxmlformats.org/officeDocument/2006/relationships/tags" Target="../tags/tag209.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2.xml"/><Relationship Id="rId1" Type="http://schemas.openxmlformats.org/officeDocument/2006/relationships/tags" Target="../tags/tag2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4.xml"/><Relationship Id="rId1" Type="http://schemas.openxmlformats.org/officeDocument/2006/relationships/tags" Target="../tags/tag213.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6.xml"/><Relationship Id="rId1" Type="http://schemas.openxmlformats.org/officeDocument/2006/relationships/tags" Target="../tags/tag215.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8.xml"/><Relationship Id="rId1" Type="http://schemas.openxmlformats.org/officeDocument/2006/relationships/tags" Target="../tags/tag217.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0.xml"/><Relationship Id="rId1" Type="http://schemas.openxmlformats.org/officeDocument/2006/relationships/tags" Target="../tags/tag219.xml"/><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2.xml"/><Relationship Id="rId1" Type="http://schemas.openxmlformats.org/officeDocument/2006/relationships/tags" Target="../tags/tag221.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4.xml"/><Relationship Id="rId1" Type="http://schemas.openxmlformats.org/officeDocument/2006/relationships/tags" Target="../tags/tag223.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6.xml"/><Relationship Id="rId1" Type="http://schemas.openxmlformats.org/officeDocument/2006/relationships/tags" Target="../tags/tag225.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8.xml"/><Relationship Id="rId1" Type="http://schemas.openxmlformats.org/officeDocument/2006/relationships/tags" Target="../tags/tag227.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0.xml"/><Relationship Id="rId1" Type="http://schemas.openxmlformats.org/officeDocument/2006/relationships/tags" Target="../tags/tag22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2.xml"/><Relationship Id="rId1" Type="http://schemas.openxmlformats.org/officeDocument/2006/relationships/tags" Target="../tags/tag231.xml"/><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4.xml"/><Relationship Id="rId1" Type="http://schemas.openxmlformats.org/officeDocument/2006/relationships/tags" Target="../tags/tag233.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6.xml"/><Relationship Id="rId1" Type="http://schemas.openxmlformats.org/officeDocument/2006/relationships/tags" Target="../tags/tag23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8.xml"/><Relationship Id="rId1" Type="http://schemas.openxmlformats.org/officeDocument/2006/relationships/tags" Target="../tags/tag237.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0.xml"/><Relationship Id="rId1" Type="http://schemas.openxmlformats.org/officeDocument/2006/relationships/tags" Target="../tags/tag239.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2.xml"/><Relationship Id="rId1" Type="http://schemas.openxmlformats.org/officeDocument/2006/relationships/tags" Target="../tags/tag241.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6.xml"/><Relationship Id="rId1" Type="http://schemas.openxmlformats.org/officeDocument/2006/relationships/tags" Target="../tags/tag245.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8.xml"/><Relationship Id="rId1" Type="http://schemas.openxmlformats.org/officeDocument/2006/relationships/tags" Target="../tags/tag24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0.xml"/><Relationship Id="rId1" Type="http://schemas.openxmlformats.org/officeDocument/2006/relationships/tags" Target="../tags/tag249.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2.xml"/><Relationship Id="rId1" Type="http://schemas.openxmlformats.org/officeDocument/2006/relationships/tags" Target="../tags/tag251.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4.xml"/><Relationship Id="rId1" Type="http://schemas.openxmlformats.org/officeDocument/2006/relationships/tags" Target="../tags/tag253.xml"/></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8.xml"/><Relationship Id="rId1" Type="http://schemas.openxmlformats.org/officeDocument/2006/relationships/tags" Target="../tags/tag25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2.xml"/><Relationship Id="rId5" Type="http://schemas.openxmlformats.org/officeDocument/2006/relationships/tags" Target="../tags/tag15.xml"/><Relationship Id="rId4" Type="http://schemas.openxmlformats.org/officeDocument/2006/relationships/tags" Target="../tags/tag14.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0.xml"/><Relationship Id="rId1" Type="http://schemas.openxmlformats.org/officeDocument/2006/relationships/tags" Target="../tags/tag25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2.xml"/><Relationship Id="rId1" Type="http://schemas.openxmlformats.org/officeDocument/2006/relationships/tags" Target="../tags/tag261.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4.xml"/><Relationship Id="rId1" Type="http://schemas.openxmlformats.org/officeDocument/2006/relationships/tags" Target="../tags/tag26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6.xml"/><Relationship Id="rId1" Type="http://schemas.openxmlformats.org/officeDocument/2006/relationships/tags" Target="../tags/tag265.xml"/></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8.xml"/><Relationship Id="rId1" Type="http://schemas.openxmlformats.org/officeDocument/2006/relationships/tags" Target="../tags/tag267.xml"/><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0.xml"/><Relationship Id="rId1" Type="http://schemas.openxmlformats.org/officeDocument/2006/relationships/tags" Target="../tags/tag269.xml"/></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2.xml"/><Relationship Id="rId1" Type="http://schemas.openxmlformats.org/officeDocument/2006/relationships/tags" Target="../tags/tag27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5.xml"/><Relationship Id="rId1" Type="http://schemas.openxmlformats.org/officeDocument/2006/relationships/tags" Target="../tags/tag27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7.xml"/><Relationship Id="rId1" Type="http://schemas.openxmlformats.org/officeDocument/2006/relationships/tags" Target="../tags/tag276.xml"/></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9.xml"/><Relationship Id="rId1" Type="http://schemas.openxmlformats.org/officeDocument/2006/relationships/tags" Target="../tags/tag278.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Master" Target="../slideMasters/slideMaster3.xml"/><Relationship Id="rId5" Type="http://schemas.openxmlformats.org/officeDocument/2006/relationships/tags" Target="../tags/tag286.xml"/><Relationship Id="rId4" Type="http://schemas.openxmlformats.org/officeDocument/2006/relationships/tags" Target="../tags/tag285.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1.xml"/><Relationship Id="rId1" Type="http://schemas.openxmlformats.org/officeDocument/2006/relationships/tags" Target="../tags/tag290.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3.xml"/><Relationship Id="rId1" Type="http://schemas.openxmlformats.org/officeDocument/2006/relationships/tags" Target="../tags/tag29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6.xml"/><Relationship Id="rId1" Type="http://schemas.openxmlformats.org/officeDocument/2006/relationships/tags" Target="../tags/tag295.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8.xml"/><Relationship Id="rId1" Type="http://schemas.openxmlformats.org/officeDocument/2006/relationships/tags" Target="../tags/tag297.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0.xml"/><Relationship Id="rId1" Type="http://schemas.openxmlformats.org/officeDocument/2006/relationships/tags" Target="../tags/tag299.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slideMaster" Target="../slideMasters/slideMaster4.xml"/><Relationship Id="rId5" Type="http://schemas.openxmlformats.org/officeDocument/2006/relationships/tags" Target="../tags/tag307.xml"/><Relationship Id="rId4" Type="http://schemas.openxmlformats.org/officeDocument/2006/relationships/tags" Target="../tags/tag306.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4"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12.xml"/><Relationship Id="rId1" Type="http://schemas.openxmlformats.org/officeDocument/2006/relationships/tags" Target="../tags/tag311.xml"/></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14.xml"/><Relationship Id="rId1" Type="http://schemas.openxmlformats.org/officeDocument/2006/relationships/tags" Target="../tags/tag3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17.xml"/><Relationship Id="rId1" Type="http://schemas.openxmlformats.org/officeDocument/2006/relationships/tags" Target="../tags/tag31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19.xml"/><Relationship Id="rId1" Type="http://schemas.openxmlformats.org/officeDocument/2006/relationships/tags" Target="../tags/tag318.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21.xml"/><Relationship Id="rId1" Type="http://schemas.openxmlformats.org/officeDocument/2006/relationships/tags" Target="../tags/tag320.xml"/></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slideMaster" Target="../slideMasters/slideMaster5.xml"/><Relationship Id="rId5" Type="http://schemas.openxmlformats.org/officeDocument/2006/relationships/tags" Target="../tags/tag328.xml"/><Relationship Id="rId4" Type="http://schemas.openxmlformats.org/officeDocument/2006/relationships/tags" Target="../tags/tag327.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 Id="rId4"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33.xml"/><Relationship Id="rId1" Type="http://schemas.openxmlformats.org/officeDocument/2006/relationships/tags" Target="../tags/tag332.xml"/></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35.xml"/><Relationship Id="rId1" Type="http://schemas.openxmlformats.org/officeDocument/2006/relationships/tags" Target="../tags/tag33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38.xml"/><Relationship Id="rId1" Type="http://schemas.openxmlformats.org/officeDocument/2006/relationships/tags" Target="../tags/tag33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0.xml"/><Relationship Id="rId1" Type="http://schemas.openxmlformats.org/officeDocument/2006/relationships/tags" Target="../tags/tag339.xml"/></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2.xml"/><Relationship Id="rId1" Type="http://schemas.openxmlformats.org/officeDocument/2006/relationships/tags" Target="../tags/tag341.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4.xml"/><Relationship Id="rId1" Type="http://schemas.openxmlformats.org/officeDocument/2006/relationships/tags" Target="../tags/tag343.xml"/><Relationship Id="rId4"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Master" Target="../slideMasters/slideMaster6.xml"/><Relationship Id="rId5" Type="http://schemas.openxmlformats.org/officeDocument/2006/relationships/tags" Target="../tags/tag349.xml"/><Relationship Id="rId4" Type="http://schemas.openxmlformats.org/officeDocument/2006/relationships/tags" Target="../tags/tag348.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 Id="rId4"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4.xml"/><Relationship Id="rId1" Type="http://schemas.openxmlformats.org/officeDocument/2006/relationships/tags" Target="../tags/tag353.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6.xml"/><Relationship Id="rId1" Type="http://schemas.openxmlformats.org/officeDocument/2006/relationships/tags" Target="../tags/tag35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9.xml"/><Relationship Id="rId1" Type="http://schemas.openxmlformats.org/officeDocument/2006/relationships/tags" Target="../tags/tag358.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1.xml"/><Relationship Id="rId1" Type="http://schemas.openxmlformats.org/officeDocument/2006/relationships/tags" Target="../tags/tag360.xml"/></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3.xml"/><Relationship Id="rId1" Type="http://schemas.openxmlformats.org/officeDocument/2006/relationships/tags" Target="../tags/tag362.xml"/></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5.xml"/><Relationship Id="rId1" Type="http://schemas.openxmlformats.org/officeDocument/2006/relationships/tags" Target="../tags/tag364.xml"/><Relationship Id="rId4"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slideMaster" Target="../slideMasters/slideMaster7.xml"/><Relationship Id="rId5" Type="http://schemas.openxmlformats.org/officeDocument/2006/relationships/tags" Target="../tags/tag370.xml"/><Relationship Id="rId4" Type="http://schemas.openxmlformats.org/officeDocument/2006/relationships/tags" Target="../tags/tag369.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4"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5.xml"/><Relationship Id="rId1" Type="http://schemas.openxmlformats.org/officeDocument/2006/relationships/tags" Target="../tags/tag374.xml"/></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7.xml"/><Relationship Id="rId1" Type="http://schemas.openxmlformats.org/officeDocument/2006/relationships/tags" Target="../tags/tag37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0.xml"/><Relationship Id="rId1" Type="http://schemas.openxmlformats.org/officeDocument/2006/relationships/tags" Target="../tags/tag379.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2.xml"/><Relationship Id="rId1" Type="http://schemas.openxmlformats.org/officeDocument/2006/relationships/tags" Target="../tags/tag381.xml"/></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4.xml"/><Relationship Id="rId1" Type="http://schemas.openxmlformats.org/officeDocument/2006/relationships/tags" Target="../tags/tag383.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86.xml"/><Relationship Id="rId1" Type="http://schemas.openxmlformats.org/officeDocument/2006/relationships/tags" Target="../tags/tag385.xml"/><Relationship Id="rId4" Type="http://schemas.openxmlformats.org/officeDocument/2006/relationships/image" Target="../media/image3.pn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slideMaster" Target="../slideMasters/slideMaster8.xml"/><Relationship Id="rId5" Type="http://schemas.openxmlformats.org/officeDocument/2006/relationships/tags" Target="../tags/tag391.xml"/><Relationship Id="rId4" Type="http://schemas.openxmlformats.org/officeDocument/2006/relationships/tags" Target="../tags/tag390.xml"/></Relationships>
</file>

<file path=ppt/slideLayouts/_rels/slideLayout224.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4"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96.xml"/><Relationship Id="rId1" Type="http://schemas.openxmlformats.org/officeDocument/2006/relationships/tags" Target="../tags/tag395.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98.xml"/><Relationship Id="rId1" Type="http://schemas.openxmlformats.org/officeDocument/2006/relationships/tags" Target="../tags/tag39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01.xml"/><Relationship Id="rId1" Type="http://schemas.openxmlformats.org/officeDocument/2006/relationships/tags" Target="../tags/tag400.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tags" Target="../tags/tag25.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03.xml"/><Relationship Id="rId1" Type="http://schemas.openxmlformats.org/officeDocument/2006/relationships/tags" Target="../tags/tag402.xml"/></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05.xml"/><Relationship Id="rId1" Type="http://schemas.openxmlformats.org/officeDocument/2006/relationships/tags" Target="../tags/tag404.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07.xml"/><Relationship Id="rId1" Type="http://schemas.openxmlformats.org/officeDocument/2006/relationships/tags" Target="../tags/tag406.xml"/><Relationship Id="rId4"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slideMaster" Target="../slideMasters/slideMaster9.xml"/><Relationship Id="rId5" Type="http://schemas.openxmlformats.org/officeDocument/2006/relationships/tags" Target="../tags/tag412.xml"/><Relationship Id="rId4" Type="http://schemas.openxmlformats.org/officeDocument/2006/relationships/tags" Target="../tags/tag411.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17.xml"/><Relationship Id="rId1" Type="http://schemas.openxmlformats.org/officeDocument/2006/relationships/tags" Target="../tags/tag416.xml"/></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19.xml"/><Relationship Id="rId1" Type="http://schemas.openxmlformats.org/officeDocument/2006/relationships/tags" Target="../tags/tag41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22.xml"/><Relationship Id="rId1" Type="http://schemas.openxmlformats.org/officeDocument/2006/relationships/tags" Target="../tags/tag42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3.png"/></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24.xml"/><Relationship Id="rId1" Type="http://schemas.openxmlformats.org/officeDocument/2006/relationships/tags" Target="../tags/tag423.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26.xml"/><Relationship Id="rId1" Type="http://schemas.openxmlformats.org/officeDocument/2006/relationships/tags" Target="../tags/tag425.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28.xml"/><Relationship Id="rId1" Type="http://schemas.openxmlformats.org/officeDocument/2006/relationships/tags" Target="../tags/tag427.xml"/><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slideMaster" Target="../slideMasters/slideMaster10.xml"/><Relationship Id="rId5" Type="http://schemas.openxmlformats.org/officeDocument/2006/relationships/tags" Target="../tags/tag433.xml"/><Relationship Id="rId4" Type="http://schemas.openxmlformats.org/officeDocument/2006/relationships/tags" Target="../tags/tag43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 Id="rId4"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38.xml"/><Relationship Id="rId1" Type="http://schemas.openxmlformats.org/officeDocument/2006/relationships/tags" Target="../tags/tag437.xml"/></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40.xml"/><Relationship Id="rId1" Type="http://schemas.openxmlformats.org/officeDocument/2006/relationships/tags" Target="../tags/tag43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43.xml"/><Relationship Id="rId1" Type="http://schemas.openxmlformats.org/officeDocument/2006/relationships/tags" Target="../tags/tag44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xml"/><Relationship Id="rId1" Type="http://schemas.openxmlformats.org/officeDocument/2006/relationships/tags" Target="../tags/tag29.xml"/></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45.xml"/><Relationship Id="rId1" Type="http://schemas.openxmlformats.org/officeDocument/2006/relationships/tags" Target="../tags/tag444.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47.xml"/><Relationship Id="rId1" Type="http://schemas.openxmlformats.org/officeDocument/2006/relationships/tags" Target="../tags/tag446.xml"/></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slideMaster" Target="../slideMasters/slideMaster11.xml"/><Relationship Id="rId5" Type="http://schemas.openxmlformats.org/officeDocument/2006/relationships/tags" Target="../tags/tag454.xml"/><Relationship Id="rId4" Type="http://schemas.openxmlformats.org/officeDocument/2006/relationships/tags" Target="../tags/tag453.xml"/></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4"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59.xml"/><Relationship Id="rId1" Type="http://schemas.openxmlformats.org/officeDocument/2006/relationships/tags" Target="../tags/tag458.xml"/></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61.xml"/><Relationship Id="rId1" Type="http://schemas.openxmlformats.org/officeDocument/2006/relationships/tags" Target="../tags/tag46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64.xml"/><Relationship Id="rId1" Type="http://schemas.openxmlformats.org/officeDocument/2006/relationships/tags" Target="../tags/tag46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66.xml"/><Relationship Id="rId1" Type="http://schemas.openxmlformats.org/officeDocument/2006/relationships/tags" Target="../tags/tag465.xml"/></Relationships>
</file>

<file path=ppt/slideLayouts/_rels/slideLayout26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68.xml"/><Relationship Id="rId1" Type="http://schemas.openxmlformats.org/officeDocument/2006/relationships/tags" Target="../tags/tag467.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70.xml"/><Relationship Id="rId1" Type="http://schemas.openxmlformats.org/officeDocument/2006/relationships/tags" Target="../tags/tag469.xml"/><Relationship Id="rId4"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slideMaster" Target="../slideMasters/slideMaster12.xml"/><Relationship Id="rId5" Type="http://schemas.openxmlformats.org/officeDocument/2006/relationships/tags" Target="../tags/tag475.xml"/><Relationship Id="rId4" Type="http://schemas.openxmlformats.org/officeDocument/2006/relationships/tags" Target="../tags/tag474.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 Id="rId4"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80.xml"/><Relationship Id="rId1" Type="http://schemas.openxmlformats.org/officeDocument/2006/relationships/tags" Target="../tags/tag479.xml"/></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82.xml"/><Relationship Id="rId1" Type="http://schemas.openxmlformats.org/officeDocument/2006/relationships/tags" Target="../tags/tag48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85.xml"/><Relationship Id="rId1" Type="http://schemas.openxmlformats.org/officeDocument/2006/relationships/tags" Target="../tags/tag48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87.xml"/><Relationship Id="rId1" Type="http://schemas.openxmlformats.org/officeDocument/2006/relationships/tags" Target="../tags/tag486.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89.xml"/><Relationship Id="rId1" Type="http://schemas.openxmlformats.org/officeDocument/2006/relationships/tags" Target="../tags/tag488.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91.xml"/><Relationship Id="rId1" Type="http://schemas.openxmlformats.org/officeDocument/2006/relationships/tags" Target="../tags/tag490.xml"/><Relationship Id="rId4"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slideMaster" Target="../slideMasters/slideMaster13.xml"/><Relationship Id="rId5" Type="http://schemas.openxmlformats.org/officeDocument/2006/relationships/tags" Target="../tags/tag496.xml"/><Relationship Id="rId4" Type="http://schemas.openxmlformats.org/officeDocument/2006/relationships/tags" Target="../tags/tag495.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 Id="rId4"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01.xml"/><Relationship Id="rId1" Type="http://schemas.openxmlformats.org/officeDocument/2006/relationships/tags" Target="../tags/tag500.xml"/></Relationships>
</file>

<file path=ppt/slideLayouts/_rels/slideLayout27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03.xml"/><Relationship Id="rId1" Type="http://schemas.openxmlformats.org/officeDocument/2006/relationships/tags" Target="../tags/tag50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06.xml"/><Relationship Id="rId1" Type="http://schemas.openxmlformats.org/officeDocument/2006/relationships/tags" Target="../tags/tag50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08.xml"/><Relationship Id="rId1" Type="http://schemas.openxmlformats.org/officeDocument/2006/relationships/tags" Target="../tags/tag507.xml"/></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10.xml"/><Relationship Id="rId1" Type="http://schemas.openxmlformats.org/officeDocument/2006/relationships/tags" Target="../tags/tag509.xml"/></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12.xml"/><Relationship Id="rId1" Type="http://schemas.openxmlformats.org/officeDocument/2006/relationships/tags" Target="../tags/tag511.xml"/><Relationship Id="rId4" Type="http://schemas.openxmlformats.org/officeDocument/2006/relationships/image" Target="../media/image3.png"/></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515.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slideMaster" Target="../slideMasters/slideMaster14.xml"/><Relationship Id="rId5" Type="http://schemas.openxmlformats.org/officeDocument/2006/relationships/tags" Target="../tags/tag517.xml"/><Relationship Id="rId4" Type="http://schemas.openxmlformats.org/officeDocument/2006/relationships/tags" Target="../tags/tag516.xml"/></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22.xml"/><Relationship Id="rId1" Type="http://schemas.openxmlformats.org/officeDocument/2006/relationships/tags" Target="../tags/tag521.xml"/></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24.xml"/><Relationship Id="rId1" Type="http://schemas.openxmlformats.org/officeDocument/2006/relationships/tags" Target="../tags/tag52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27.xml"/><Relationship Id="rId1" Type="http://schemas.openxmlformats.org/officeDocument/2006/relationships/tags" Target="../tags/tag526.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xml"/><Relationship Id="rId1" Type="http://schemas.openxmlformats.org/officeDocument/2006/relationships/tags" Target="../tags/tag33.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29.xml"/><Relationship Id="rId1" Type="http://schemas.openxmlformats.org/officeDocument/2006/relationships/tags" Target="../tags/tag528.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31.xml"/><Relationship Id="rId1" Type="http://schemas.openxmlformats.org/officeDocument/2006/relationships/tags" Target="../tags/tag530.xml"/></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33.xml"/><Relationship Id="rId1" Type="http://schemas.openxmlformats.org/officeDocument/2006/relationships/tags" Target="../tags/tag532.xml"/><Relationship Id="rId4" Type="http://schemas.openxmlformats.org/officeDocument/2006/relationships/image" Target="../media/image3.png"/></Relationships>
</file>

<file path=ppt/slideLayouts/_rels/slideLayout293.xml.rels><?xml version="1.0" encoding="UTF-8" standalone="yes"?>
<Relationships xmlns="http://schemas.openxmlformats.org/package/2006/relationships"><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slideMaster" Target="../slideMasters/slideMaster15.xml"/><Relationship Id="rId5" Type="http://schemas.openxmlformats.org/officeDocument/2006/relationships/tags" Target="../tags/tag538.xml"/><Relationship Id="rId4" Type="http://schemas.openxmlformats.org/officeDocument/2006/relationships/tags" Target="../tags/tag537.xml"/></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 Id="rId4"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43.xml"/><Relationship Id="rId1" Type="http://schemas.openxmlformats.org/officeDocument/2006/relationships/tags" Target="../tags/tag542.xml"/></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545.xml"/><Relationship Id="rId1" Type="http://schemas.openxmlformats.org/officeDocument/2006/relationships/tags" Target="../tags/tag54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48.xml"/><Relationship Id="rId1" Type="http://schemas.openxmlformats.org/officeDocument/2006/relationships/tags" Target="../tags/tag54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50.xml"/><Relationship Id="rId1" Type="http://schemas.openxmlformats.org/officeDocument/2006/relationships/tags" Target="../tags/tag549.xml"/></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52.xml"/><Relationship Id="rId1" Type="http://schemas.openxmlformats.org/officeDocument/2006/relationships/tags" Target="../tags/tag551.xml"/></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image" Target="../media/image3.png"/></Relationships>
</file>

<file path=ppt/slideLayouts/_rels/slideLayout303.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slideMaster" Target="../slideMasters/slideMaster16.xml"/><Relationship Id="rId5" Type="http://schemas.openxmlformats.org/officeDocument/2006/relationships/tags" Target="../tags/tag559.xml"/><Relationship Id="rId4" Type="http://schemas.openxmlformats.org/officeDocument/2006/relationships/tags" Target="../tags/tag558.xml"/></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562.xml"/><Relationship Id="rId2" Type="http://schemas.openxmlformats.org/officeDocument/2006/relationships/tags" Target="../tags/tag561.xml"/><Relationship Id="rId1" Type="http://schemas.openxmlformats.org/officeDocument/2006/relationships/tags" Target="../tags/tag560.xml"/><Relationship Id="rId4"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64.xml"/><Relationship Id="rId1" Type="http://schemas.openxmlformats.org/officeDocument/2006/relationships/tags" Target="../tags/tag563.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566.xml"/><Relationship Id="rId1" Type="http://schemas.openxmlformats.org/officeDocument/2006/relationships/tags" Target="../tags/tag56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69.xml"/><Relationship Id="rId1" Type="http://schemas.openxmlformats.org/officeDocument/2006/relationships/tags" Target="../tags/tag568.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tags" Target="../tags/tag37.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71.xml"/><Relationship Id="rId1" Type="http://schemas.openxmlformats.org/officeDocument/2006/relationships/tags" Target="../tags/tag570.xml"/></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73.xml"/><Relationship Id="rId1" Type="http://schemas.openxmlformats.org/officeDocument/2006/relationships/tags" Target="../tags/tag572.xml"/></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75.xml"/><Relationship Id="rId1" Type="http://schemas.openxmlformats.org/officeDocument/2006/relationships/tags" Target="../tags/tag574.xml"/><Relationship Id="rId4"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578.xml"/><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slideMaster" Target="../slideMasters/slideMaster17.xml"/><Relationship Id="rId5" Type="http://schemas.openxmlformats.org/officeDocument/2006/relationships/tags" Target="../tags/tag580.xml"/><Relationship Id="rId4" Type="http://schemas.openxmlformats.org/officeDocument/2006/relationships/tags" Target="../tags/tag579.xml"/></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4"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85.xml"/><Relationship Id="rId1" Type="http://schemas.openxmlformats.org/officeDocument/2006/relationships/tags" Target="../tags/tag584.xml"/></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587.xml"/><Relationship Id="rId1" Type="http://schemas.openxmlformats.org/officeDocument/2006/relationships/tags" Target="../tags/tag58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90.xml"/><Relationship Id="rId1" Type="http://schemas.openxmlformats.org/officeDocument/2006/relationships/tags" Target="../tags/tag589.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3.png"/></Relationships>
</file>

<file path=ppt/slideLayouts/_rels/slideLayout320.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92.xml"/><Relationship Id="rId1" Type="http://schemas.openxmlformats.org/officeDocument/2006/relationships/tags" Target="../tags/tag59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94.xml"/><Relationship Id="rId1" Type="http://schemas.openxmlformats.org/officeDocument/2006/relationships/tags" Target="../tags/tag593.xml"/></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96.xml"/><Relationship Id="rId1" Type="http://schemas.openxmlformats.org/officeDocument/2006/relationships/tags" Target="../tags/tag595.xml"/><Relationship Id="rId4" Type="http://schemas.openxmlformats.org/officeDocument/2006/relationships/image" Target="../media/image3.png"/></Relationships>
</file>

<file path=ppt/slideLayouts/_rels/slideLayout323.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slideMaster" Target="../slideMasters/slideMaster18.xml"/><Relationship Id="rId5" Type="http://schemas.openxmlformats.org/officeDocument/2006/relationships/tags" Target="../tags/tag601.xml"/><Relationship Id="rId4" Type="http://schemas.openxmlformats.org/officeDocument/2006/relationships/tags" Target="../tags/tag600.xml"/></Relationships>
</file>

<file path=ppt/slideLayouts/_rels/slideLayout324.xml.rels><?xml version="1.0" encoding="UTF-8" standalone="yes"?>
<Relationships xmlns="http://schemas.openxmlformats.org/package/2006/relationships"><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tags" Target="../tags/tag602.xml"/><Relationship Id="rId4"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606.xml"/><Relationship Id="rId1" Type="http://schemas.openxmlformats.org/officeDocument/2006/relationships/tags" Target="../tags/tag605.xml"/></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608.xml"/><Relationship Id="rId1" Type="http://schemas.openxmlformats.org/officeDocument/2006/relationships/tags" Target="../tags/tag60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1.xml"/><Relationship Id="rId1" Type="http://schemas.openxmlformats.org/officeDocument/2006/relationships/tags" Target="../tags/tag610.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3.xml"/><Relationship Id="rId1" Type="http://schemas.openxmlformats.org/officeDocument/2006/relationships/tags" Target="../tags/tag612.xml"/></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5.xml"/><Relationship Id="rId1" Type="http://schemas.openxmlformats.org/officeDocument/2006/relationships/tags" Target="../tags/tag614.xml"/></Relationships>
</file>

<file path=ppt/slideLayouts/_rels/slideLayout33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7.xml"/><Relationship Id="rId1" Type="http://schemas.openxmlformats.org/officeDocument/2006/relationships/tags" Target="../tags/tag616.xml"/><Relationship Id="rId4" Type="http://schemas.openxmlformats.org/officeDocument/2006/relationships/image" Target="../media/image3.png"/></Relationships>
</file>

<file path=ppt/slideLayouts/_rels/slideLayout333.xml.rels><?xml version="1.0" encoding="UTF-8" standalone="yes"?>
<Relationships xmlns="http://schemas.openxmlformats.org/package/2006/relationships"><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slideMaster" Target="../slideMasters/slideMaster19.xml"/><Relationship Id="rId5" Type="http://schemas.openxmlformats.org/officeDocument/2006/relationships/tags" Target="../tags/tag622.xml"/><Relationship Id="rId4" Type="http://schemas.openxmlformats.org/officeDocument/2006/relationships/tags" Target="../tags/tag621.xml"/></Relationships>
</file>

<file path=ppt/slideLayouts/_rels/slideLayout334.xml.rels><?xml version="1.0" encoding="UTF-8" standalone="yes"?>
<Relationships xmlns="http://schemas.openxmlformats.org/package/2006/relationships"><Relationship Id="rId3" Type="http://schemas.openxmlformats.org/officeDocument/2006/relationships/tags" Target="../tags/tag625.xml"/><Relationship Id="rId2" Type="http://schemas.openxmlformats.org/officeDocument/2006/relationships/tags" Target="../tags/tag624.xml"/><Relationship Id="rId1" Type="http://schemas.openxmlformats.org/officeDocument/2006/relationships/tags" Target="../tags/tag623.xml"/><Relationship Id="rId4"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27.xml"/><Relationship Id="rId1" Type="http://schemas.openxmlformats.org/officeDocument/2006/relationships/tags" Target="../tags/tag626.xml"/></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29.xml"/><Relationship Id="rId1" Type="http://schemas.openxmlformats.org/officeDocument/2006/relationships/tags" Target="../tags/tag62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32.xml"/><Relationship Id="rId1" Type="http://schemas.openxmlformats.org/officeDocument/2006/relationships/tags" Target="../tags/tag63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34.xml"/><Relationship Id="rId1" Type="http://schemas.openxmlformats.org/officeDocument/2006/relationships/tags" Target="../tags/tag633.xml"/></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36.xml"/><Relationship Id="rId1" Type="http://schemas.openxmlformats.org/officeDocument/2006/relationships/tags" Target="../tags/tag635.xml"/></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38.xml"/><Relationship Id="rId1" Type="http://schemas.openxmlformats.org/officeDocument/2006/relationships/tags" Target="../tags/tag637.xml"/><Relationship Id="rId4" Type="http://schemas.openxmlformats.org/officeDocument/2006/relationships/image" Target="../media/image3.png"/></Relationships>
</file>

<file path=ppt/slideLayouts/_rels/slideLayout343.xml.rels><?xml version="1.0" encoding="UTF-8" standalone="yes"?>
<Relationships xmlns="http://schemas.openxmlformats.org/package/2006/relationships"><Relationship Id="rId3" Type="http://schemas.openxmlformats.org/officeDocument/2006/relationships/tags" Target="../tags/tag641.xml"/><Relationship Id="rId2" Type="http://schemas.openxmlformats.org/officeDocument/2006/relationships/tags" Target="../tags/tag640.xml"/><Relationship Id="rId1" Type="http://schemas.openxmlformats.org/officeDocument/2006/relationships/tags" Target="../tags/tag639.xml"/><Relationship Id="rId6" Type="http://schemas.openxmlformats.org/officeDocument/2006/relationships/slideMaster" Target="../slideMasters/slideMaster20.xml"/><Relationship Id="rId5" Type="http://schemas.openxmlformats.org/officeDocument/2006/relationships/tags" Target="../tags/tag643.xml"/><Relationship Id="rId4" Type="http://schemas.openxmlformats.org/officeDocument/2006/relationships/tags" Target="../tags/tag642.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4"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48.xml"/><Relationship Id="rId1" Type="http://schemas.openxmlformats.org/officeDocument/2006/relationships/tags" Target="../tags/tag647.xml"/></Relationships>
</file>

<file path=ppt/slideLayouts/_rels/slideLayout34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650.xml"/><Relationship Id="rId1" Type="http://schemas.openxmlformats.org/officeDocument/2006/relationships/tags" Target="../tags/tag64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53.xml"/><Relationship Id="rId1" Type="http://schemas.openxmlformats.org/officeDocument/2006/relationships/tags" Target="../tags/tag65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55.xml"/><Relationship Id="rId1" Type="http://schemas.openxmlformats.org/officeDocument/2006/relationships/tags" Target="../tags/tag654.xml"/></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57.xml"/><Relationship Id="rId1" Type="http://schemas.openxmlformats.org/officeDocument/2006/relationships/tags" Target="../tags/tag656.xml"/></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59.xml"/><Relationship Id="rId1" Type="http://schemas.openxmlformats.org/officeDocument/2006/relationships/tags" Target="../tags/tag658.xml"/><Relationship Id="rId4" Type="http://schemas.openxmlformats.org/officeDocument/2006/relationships/image" Target="../media/image3.png"/></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662.xml"/><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slideMaster" Target="../slideMasters/slideMaster21.xml"/><Relationship Id="rId5" Type="http://schemas.openxmlformats.org/officeDocument/2006/relationships/tags" Target="../tags/tag664.xml"/><Relationship Id="rId4" Type="http://schemas.openxmlformats.org/officeDocument/2006/relationships/tags" Target="../tags/tag663.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4"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69.xml"/><Relationship Id="rId1" Type="http://schemas.openxmlformats.org/officeDocument/2006/relationships/tags" Target="../tags/tag66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71.xml"/><Relationship Id="rId1" Type="http://schemas.openxmlformats.org/officeDocument/2006/relationships/tags" Target="../tags/tag67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74.xml"/><Relationship Id="rId1" Type="http://schemas.openxmlformats.org/officeDocument/2006/relationships/tags" Target="../tags/tag67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tags" Target="../tags/tag45.xml"/></Relationships>
</file>

<file path=ppt/slideLayouts/_rels/slideLayout36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76.xml"/><Relationship Id="rId1" Type="http://schemas.openxmlformats.org/officeDocument/2006/relationships/tags" Target="../tags/tag675.xml"/></Relationships>
</file>

<file path=ppt/slideLayouts/_rels/slideLayout36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78.xml"/><Relationship Id="rId1" Type="http://schemas.openxmlformats.org/officeDocument/2006/relationships/tags" Target="../tags/tag677.xml"/></Relationships>
</file>

<file path=ppt/slideLayouts/_rels/slideLayout36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80.xml"/><Relationship Id="rId1" Type="http://schemas.openxmlformats.org/officeDocument/2006/relationships/tags" Target="../tags/tag679.xml"/><Relationship Id="rId4" Type="http://schemas.openxmlformats.org/officeDocument/2006/relationships/image" Target="../media/image3.png"/></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slideMaster" Target="../slideMasters/slideMaster22.xml"/><Relationship Id="rId5" Type="http://schemas.openxmlformats.org/officeDocument/2006/relationships/tags" Target="../tags/tag685.xml"/><Relationship Id="rId4" Type="http://schemas.openxmlformats.org/officeDocument/2006/relationships/tags" Target="../tags/tag684.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 Id="rId4"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90.xml"/><Relationship Id="rId1" Type="http://schemas.openxmlformats.org/officeDocument/2006/relationships/tags" Target="../tags/tag689.xml"/></Relationships>
</file>

<file path=ppt/slideLayouts/_rels/slideLayout36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92.xml"/><Relationship Id="rId1" Type="http://schemas.openxmlformats.org/officeDocument/2006/relationships/tags" Target="../tags/tag69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95.xml"/><Relationship Id="rId1" Type="http://schemas.openxmlformats.org/officeDocument/2006/relationships/tags" Target="../tags/tag69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8.xml"/><Relationship Id="rId1" Type="http://schemas.openxmlformats.org/officeDocument/2006/relationships/tags" Target="../tags/tag47.xml"/></Relationships>
</file>

<file path=ppt/slideLayouts/_rels/slideLayout37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97.xml"/><Relationship Id="rId1" Type="http://schemas.openxmlformats.org/officeDocument/2006/relationships/tags" Target="../tags/tag696.xml"/></Relationships>
</file>

<file path=ppt/slideLayouts/_rels/slideLayout37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99.xml"/><Relationship Id="rId1" Type="http://schemas.openxmlformats.org/officeDocument/2006/relationships/tags" Target="../tags/tag698.xml"/></Relationships>
</file>

<file path=ppt/slideLayouts/_rels/slideLayout37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701.xml"/><Relationship Id="rId1" Type="http://schemas.openxmlformats.org/officeDocument/2006/relationships/tags" Target="../tags/tag700.xml"/><Relationship Id="rId4" Type="http://schemas.openxmlformats.org/officeDocument/2006/relationships/image" Target="../media/image3.png"/></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704.xml"/><Relationship Id="rId2" Type="http://schemas.openxmlformats.org/officeDocument/2006/relationships/tags" Target="../tags/tag703.xml"/><Relationship Id="rId1" Type="http://schemas.openxmlformats.org/officeDocument/2006/relationships/tags" Target="../tags/tag702.xml"/><Relationship Id="rId6" Type="http://schemas.openxmlformats.org/officeDocument/2006/relationships/slideMaster" Target="../slideMasters/slideMaster23.xml"/><Relationship Id="rId5" Type="http://schemas.openxmlformats.org/officeDocument/2006/relationships/tags" Target="../tags/tag706.xml"/><Relationship Id="rId4" Type="http://schemas.openxmlformats.org/officeDocument/2006/relationships/tags" Target="../tags/tag705.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4" Type="http://schemas.openxmlformats.org/officeDocument/2006/relationships/slideMaster" Target="../slideMasters/slideMaster23.xml"/></Relationships>
</file>

<file path=ppt/slideLayouts/_rels/slideLayout37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711.xml"/><Relationship Id="rId1" Type="http://schemas.openxmlformats.org/officeDocument/2006/relationships/tags" Target="../tags/tag710.xml"/></Relationships>
</file>

<file path=ppt/slideLayouts/_rels/slideLayout37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713.xml"/><Relationship Id="rId1" Type="http://schemas.openxmlformats.org/officeDocument/2006/relationships/tags" Target="../tags/tag7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6.xml"/><Relationship Id="rId1" Type="http://schemas.openxmlformats.org/officeDocument/2006/relationships/tags" Target="../tags/tag715.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s>
</file>

<file path=ppt/slideLayouts/_rels/slideLayout38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8.xml"/><Relationship Id="rId1" Type="http://schemas.openxmlformats.org/officeDocument/2006/relationships/tags" Target="../tags/tag717.xml"/></Relationships>
</file>

<file path=ppt/slideLayouts/_rels/slideLayout38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20.xml"/><Relationship Id="rId1" Type="http://schemas.openxmlformats.org/officeDocument/2006/relationships/tags" Target="../tags/tag719.xml"/></Relationships>
</file>

<file path=ppt/slideLayouts/_rels/slideLayout38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22.xml"/><Relationship Id="rId1" Type="http://schemas.openxmlformats.org/officeDocument/2006/relationships/tags" Target="../tags/tag721.xml"/><Relationship Id="rId4" Type="http://schemas.openxmlformats.org/officeDocument/2006/relationships/image" Target="../media/image3.png"/></Relationships>
</file>

<file path=ppt/slideLayouts/_rels/slideLayout383.xml.rels><?xml version="1.0" encoding="UTF-8" standalone="yes"?>
<Relationships xmlns="http://schemas.openxmlformats.org/package/2006/relationships"><Relationship Id="rId3" Type="http://schemas.openxmlformats.org/officeDocument/2006/relationships/tags" Target="../tags/tag725.xml"/><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slideMaster" Target="../slideMasters/slideMaster24.xml"/><Relationship Id="rId5" Type="http://schemas.openxmlformats.org/officeDocument/2006/relationships/tags" Target="../tags/tag727.xml"/><Relationship Id="rId4" Type="http://schemas.openxmlformats.org/officeDocument/2006/relationships/tags" Target="../tags/tag726.xml"/></Relationships>
</file>

<file path=ppt/slideLayouts/_rels/slideLayout384.xml.rels><?xml version="1.0" encoding="UTF-8" standalone="yes"?>
<Relationships xmlns="http://schemas.openxmlformats.org/package/2006/relationships"><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Master" Target="../slideMasters/slideMaster24.xml"/></Relationships>
</file>

<file path=ppt/slideLayouts/_rels/slideLayout38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32.xml"/><Relationship Id="rId1" Type="http://schemas.openxmlformats.org/officeDocument/2006/relationships/tags" Target="../tags/tag731.xml"/></Relationships>
</file>

<file path=ppt/slideLayouts/_rels/slideLayout38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34.xml"/><Relationship Id="rId1" Type="http://schemas.openxmlformats.org/officeDocument/2006/relationships/tags" Target="../tags/tag73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37.xml"/><Relationship Id="rId1" Type="http://schemas.openxmlformats.org/officeDocument/2006/relationships/tags" Target="../tags/tag736.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3.png"/></Relationships>
</file>

<file path=ppt/slideLayouts/_rels/slideLayout390.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39.xml"/><Relationship Id="rId1" Type="http://schemas.openxmlformats.org/officeDocument/2006/relationships/tags" Target="../tags/tag738.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1.xml"/><Relationship Id="rId1" Type="http://schemas.openxmlformats.org/officeDocument/2006/relationships/tags" Target="../tags/tag740.xml"/></Relationships>
</file>

<file path=ppt/slideLayouts/_rels/slideLayout392.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3.xml"/><Relationship Id="rId1" Type="http://schemas.openxmlformats.org/officeDocument/2006/relationships/tags" Target="../tags/tag742.xml"/><Relationship Id="rId4" Type="http://schemas.openxmlformats.org/officeDocument/2006/relationships/image" Target="../media/image3.png"/></Relationships>
</file>

<file path=ppt/slideLayouts/_rels/slideLayout393.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6" Type="http://schemas.openxmlformats.org/officeDocument/2006/relationships/slideMaster" Target="../slideMasters/slideMaster25.xml"/><Relationship Id="rId5" Type="http://schemas.openxmlformats.org/officeDocument/2006/relationships/tags" Target="../tags/tag748.xml"/><Relationship Id="rId4" Type="http://schemas.openxmlformats.org/officeDocument/2006/relationships/tags" Target="../tags/tag747.xml"/></Relationships>
</file>

<file path=ppt/slideLayouts/_rels/slideLayout394.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tags" Target="../tags/tag749.xml"/><Relationship Id="rId4"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53.xml"/><Relationship Id="rId1" Type="http://schemas.openxmlformats.org/officeDocument/2006/relationships/tags" Target="../tags/tag752.xml"/></Relationships>
</file>

<file path=ppt/slideLayouts/_rels/slideLayout39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55.xml"/><Relationship Id="rId1" Type="http://schemas.openxmlformats.org/officeDocument/2006/relationships/tags" Target="../tags/tag754.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58.xml"/><Relationship Id="rId1" Type="http://schemas.openxmlformats.org/officeDocument/2006/relationships/tags" Target="../tags/tag75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60.xml"/><Relationship Id="rId1" Type="http://schemas.openxmlformats.org/officeDocument/2006/relationships/tags" Target="../tags/tag759.xml"/></Relationships>
</file>

<file path=ppt/slideLayouts/_rels/slideLayout401.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62.xml"/><Relationship Id="rId1" Type="http://schemas.openxmlformats.org/officeDocument/2006/relationships/tags" Target="../tags/tag761.xml"/></Relationships>
</file>

<file path=ppt/slideLayouts/_rels/slideLayout402.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64.xml"/><Relationship Id="rId1" Type="http://schemas.openxmlformats.org/officeDocument/2006/relationships/tags" Target="../tags/tag763.xml"/><Relationship Id="rId4" Type="http://schemas.openxmlformats.org/officeDocument/2006/relationships/image" Target="../media/image3.png"/></Relationships>
</file>

<file path=ppt/slideLayouts/_rels/slideLayout403.xml.rels><?xml version="1.0" encoding="UTF-8" standalone="yes"?>
<Relationships xmlns="http://schemas.openxmlformats.org/package/2006/relationships"><Relationship Id="rId3" Type="http://schemas.openxmlformats.org/officeDocument/2006/relationships/tags" Target="../tags/tag767.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slideMaster" Target="../slideMasters/slideMaster26.xml"/><Relationship Id="rId5" Type="http://schemas.openxmlformats.org/officeDocument/2006/relationships/tags" Target="../tags/tag769.xml"/><Relationship Id="rId4" Type="http://schemas.openxmlformats.org/officeDocument/2006/relationships/tags" Target="../tags/tag768.xml"/></Relationships>
</file>

<file path=ppt/slideLayouts/_rels/slideLayout404.xml.rels><?xml version="1.0" encoding="UTF-8" standalone="yes"?>
<Relationships xmlns="http://schemas.openxmlformats.org/package/2006/relationships"><Relationship Id="rId3" Type="http://schemas.openxmlformats.org/officeDocument/2006/relationships/tags" Target="../tags/tag772.xml"/><Relationship Id="rId2" Type="http://schemas.openxmlformats.org/officeDocument/2006/relationships/tags" Target="../tags/tag771.xml"/><Relationship Id="rId1" Type="http://schemas.openxmlformats.org/officeDocument/2006/relationships/tags" Target="../tags/tag770.xml"/><Relationship Id="rId4" Type="http://schemas.openxmlformats.org/officeDocument/2006/relationships/slideMaster" Target="../slideMasters/slideMaster26.xml"/></Relationships>
</file>

<file path=ppt/slideLayouts/_rels/slideLayout40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74.xml"/><Relationship Id="rId1" Type="http://schemas.openxmlformats.org/officeDocument/2006/relationships/tags" Target="../tags/tag773.xml"/></Relationships>
</file>

<file path=ppt/slideLayouts/_rels/slideLayout406.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76.xml"/><Relationship Id="rId1" Type="http://schemas.openxmlformats.org/officeDocument/2006/relationships/tags" Target="../tags/tag775.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79.xml"/><Relationship Id="rId1" Type="http://schemas.openxmlformats.org/officeDocument/2006/relationships/tags" Target="../tags/tag778.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6.xml"/><Relationship Id="rId1" Type="http://schemas.openxmlformats.org/officeDocument/2006/relationships/tags" Target="../tags/tag55.xml"/></Relationships>
</file>

<file path=ppt/slideLayouts/_rels/slideLayout410.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81.xml"/><Relationship Id="rId1" Type="http://schemas.openxmlformats.org/officeDocument/2006/relationships/tags" Target="../tags/tag780.xml"/></Relationships>
</file>

<file path=ppt/slideLayouts/_rels/slideLayout411.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83.xml"/><Relationship Id="rId1" Type="http://schemas.openxmlformats.org/officeDocument/2006/relationships/tags" Target="../tags/tag782.xml"/></Relationships>
</file>

<file path=ppt/slideLayouts/_rels/slideLayout412.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85.xml"/><Relationship Id="rId1" Type="http://schemas.openxmlformats.org/officeDocument/2006/relationships/tags" Target="../tags/tag784.xml"/><Relationship Id="rId4" Type="http://schemas.openxmlformats.org/officeDocument/2006/relationships/image" Target="../media/image3.png"/></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788.xml"/><Relationship Id="rId2" Type="http://schemas.openxmlformats.org/officeDocument/2006/relationships/tags" Target="../tags/tag787.xml"/><Relationship Id="rId1" Type="http://schemas.openxmlformats.org/officeDocument/2006/relationships/tags" Target="../tags/tag786.xml"/><Relationship Id="rId6" Type="http://schemas.openxmlformats.org/officeDocument/2006/relationships/slideMaster" Target="../slideMasters/slideMaster27.xml"/><Relationship Id="rId5" Type="http://schemas.openxmlformats.org/officeDocument/2006/relationships/tags" Target="../tags/tag790.xml"/><Relationship Id="rId4" Type="http://schemas.openxmlformats.org/officeDocument/2006/relationships/tags" Target="../tags/tag789.xml"/></Relationships>
</file>

<file path=ppt/slideLayouts/_rels/slideLayout414.xml.rels><?xml version="1.0" encoding="UTF-8" standalone="yes"?>
<Relationships xmlns="http://schemas.openxmlformats.org/package/2006/relationships"><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 Id="rId4" Type="http://schemas.openxmlformats.org/officeDocument/2006/relationships/slideMaster" Target="../slideMasters/slideMaster27.xml"/></Relationships>
</file>

<file path=ppt/slideLayouts/_rels/slideLayout415.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95.xml"/><Relationship Id="rId1" Type="http://schemas.openxmlformats.org/officeDocument/2006/relationships/tags" Target="../tags/tag794.xml"/></Relationships>
</file>

<file path=ppt/slideLayouts/_rels/slideLayout416.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797.xml"/><Relationship Id="rId1" Type="http://schemas.openxmlformats.org/officeDocument/2006/relationships/tags" Target="../tags/tag796.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00.xml"/><Relationship Id="rId1" Type="http://schemas.openxmlformats.org/officeDocument/2006/relationships/tags" Target="../tags/tag79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02.xml"/><Relationship Id="rId1" Type="http://schemas.openxmlformats.org/officeDocument/2006/relationships/tags" Target="../tags/tag801.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04.xml"/><Relationship Id="rId1" Type="http://schemas.openxmlformats.org/officeDocument/2006/relationships/tags" Target="../tags/tag803.xml"/></Relationships>
</file>

<file path=ppt/slideLayouts/_rels/slideLayout422.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06.xml"/><Relationship Id="rId1" Type="http://schemas.openxmlformats.org/officeDocument/2006/relationships/tags" Target="../tags/tag805.xml"/><Relationship Id="rId4" Type="http://schemas.openxmlformats.org/officeDocument/2006/relationships/image" Target="../media/image3.png"/></Relationships>
</file>

<file path=ppt/slideLayouts/_rels/slideLayout423.xml.rels><?xml version="1.0" encoding="UTF-8" standalone="yes"?>
<Relationships xmlns="http://schemas.openxmlformats.org/package/2006/relationships"><Relationship Id="rId3" Type="http://schemas.openxmlformats.org/officeDocument/2006/relationships/tags" Target="../tags/tag809.xm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slideMaster" Target="../slideMasters/slideMaster28.xml"/><Relationship Id="rId5" Type="http://schemas.openxmlformats.org/officeDocument/2006/relationships/tags" Target="../tags/tag811.xml"/><Relationship Id="rId4" Type="http://schemas.openxmlformats.org/officeDocument/2006/relationships/tags" Target="../tags/tag810.xml"/></Relationships>
</file>

<file path=ppt/slideLayouts/_rels/slideLayout424.xml.rels><?xml version="1.0" encoding="UTF-8" standalone="yes"?>
<Relationships xmlns="http://schemas.openxmlformats.org/package/2006/relationships"><Relationship Id="rId3" Type="http://schemas.openxmlformats.org/officeDocument/2006/relationships/tags" Target="../tags/tag814.xml"/><Relationship Id="rId2" Type="http://schemas.openxmlformats.org/officeDocument/2006/relationships/tags" Target="../tags/tag813.xml"/><Relationship Id="rId1" Type="http://schemas.openxmlformats.org/officeDocument/2006/relationships/tags" Target="../tags/tag812.xml"/><Relationship Id="rId4" Type="http://schemas.openxmlformats.org/officeDocument/2006/relationships/slideMaster" Target="../slideMasters/slideMaster28.xml"/></Relationships>
</file>

<file path=ppt/slideLayouts/_rels/slideLayout425.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16.xml"/><Relationship Id="rId1" Type="http://schemas.openxmlformats.org/officeDocument/2006/relationships/tags" Target="../tags/tag815.xml"/></Relationships>
</file>

<file path=ppt/slideLayouts/_rels/slideLayout426.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18.xml"/><Relationship Id="rId1" Type="http://schemas.openxmlformats.org/officeDocument/2006/relationships/tags" Target="../tags/tag817.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21.xml"/><Relationship Id="rId1" Type="http://schemas.openxmlformats.org/officeDocument/2006/relationships/tags" Target="../tags/tag820.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23.xml"/><Relationship Id="rId1" Type="http://schemas.openxmlformats.org/officeDocument/2006/relationships/tags" Target="../tags/tag822.xml"/></Relationships>
</file>

<file path=ppt/slideLayouts/_rels/slideLayout431.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25.xml"/><Relationship Id="rId1" Type="http://schemas.openxmlformats.org/officeDocument/2006/relationships/tags" Target="../tags/tag824.xml"/></Relationships>
</file>

<file path=ppt/slideLayouts/_rels/slideLayout43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27.xml"/><Relationship Id="rId1" Type="http://schemas.openxmlformats.org/officeDocument/2006/relationships/tags" Target="../tags/tag826.xml"/><Relationship Id="rId4" Type="http://schemas.openxmlformats.org/officeDocument/2006/relationships/image" Target="../media/image3.png"/></Relationships>
</file>

<file path=ppt/slideLayouts/_rels/slideLayout433.xml.rels><?xml version="1.0" encoding="UTF-8" standalone="yes"?>
<Relationships xmlns="http://schemas.openxmlformats.org/package/2006/relationships"><Relationship Id="rId3" Type="http://schemas.openxmlformats.org/officeDocument/2006/relationships/tags" Target="../tags/tag830.xml"/><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slideMaster" Target="../slideMasters/slideMaster29.xml"/><Relationship Id="rId5" Type="http://schemas.openxmlformats.org/officeDocument/2006/relationships/tags" Target="../tags/tag832.xml"/><Relationship Id="rId4" Type="http://schemas.openxmlformats.org/officeDocument/2006/relationships/tags" Target="../tags/tag831.xml"/></Relationships>
</file>

<file path=ppt/slideLayouts/_rels/slideLayout434.xml.rels><?xml version="1.0" encoding="UTF-8" standalone="yes"?>
<Relationships xmlns="http://schemas.openxmlformats.org/package/2006/relationships"><Relationship Id="rId3" Type="http://schemas.openxmlformats.org/officeDocument/2006/relationships/tags" Target="../tags/tag835.xml"/><Relationship Id="rId2" Type="http://schemas.openxmlformats.org/officeDocument/2006/relationships/tags" Target="../tags/tag834.xml"/><Relationship Id="rId1" Type="http://schemas.openxmlformats.org/officeDocument/2006/relationships/tags" Target="../tags/tag833.xml"/><Relationship Id="rId4" Type="http://schemas.openxmlformats.org/officeDocument/2006/relationships/slideMaster" Target="../slideMasters/slideMaster29.xml"/></Relationships>
</file>

<file path=ppt/slideLayouts/_rels/slideLayout435.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37.xml"/><Relationship Id="rId1" Type="http://schemas.openxmlformats.org/officeDocument/2006/relationships/tags" Target="../tags/tag836.xml"/></Relationships>
</file>

<file path=ppt/slideLayouts/_rels/slideLayout436.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39.xml"/><Relationship Id="rId1" Type="http://schemas.openxmlformats.org/officeDocument/2006/relationships/tags" Target="../tags/tag83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42.xml"/><Relationship Id="rId1" Type="http://schemas.openxmlformats.org/officeDocument/2006/relationships/tags" Target="../tags/tag84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0.xml"/><Relationship Id="rId1" Type="http://schemas.openxmlformats.org/officeDocument/2006/relationships/tags" Target="../tags/tag59.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44.xml"/><Relationship Id="rId1" Type="http://schemas.openxmlformats.org/officeDocument/2006/relationships/tags" Target="../tags/tag843.xml"/></Relationships>
</file>

<file path=ppt/slideLayouts/_rels/slideLayout44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46.xml"/><Relationship Id="rId1" Type="http://schemas.openxmlformats.org/officeDocument/2006/relationships/tags" Target="../tags/tag845.xml"/></Relationships>
</file>

<file path=ppt/slideLayouts/_rels/slideLayout442.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48.xml"/><Relationship Id="rId1" Type="http://schemas.openxmlformats.org/officeDocument/2006/relationships/tags" Target="../tags/tag847.xml"/><Relationship Id="rId4" Type="http://schemas.openxmlformats.org/officeDocument/2006/relationships/image" Target="../media/image3.png"/></Relationships>
</file>

<file path=ppt/slideLayouts/_rels/slideLayout443.xml.rels><?xml version="1.0" encoding="UTF-8" standalone="yes"?>
<Relationships xmlns="http://schemas.openxmlformats.org/package/2006/relationships"><Relationship Id="rId3" Type="http://schemas.openxmlformats.org/officeDocument/2006/relationships/tags" Target="../tags/tag851.xml"/><Relationship Id="rId2" Type="http://schemas.openxmlformats.org/officeDocument/2006/relationships/tags" Target="../tags/tag850.xml"/><Relationship Id="rId1" Type="http://schemas.openxmlformats.org/officeDocument/2006/relationships/tags" Target="../tags/tag849.xml"/><Relationship Id="rId6" Type="http://schemas.openxmlformats.org/officeDocument/2006/relationships/slideMaster" Target="../slideMasters/slideMaster30.xml"/><Relationship Id="rId5" Type="http://schemas.openxmlformats.org/officeDocument/2006/relationships/tags" Target="../tags/tag853.xml"/><Relationship Id="rId4" Type="http://schemas.openxmlformats.org/officeDocument/2006/relationships/tags" Target="../tags/tag852.xml"/></Relationships>
</file>

<file path=ppt/slideLayouts/_rels/slideLayout44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4" Type="http://schemas.openxmlformats.org/officeDocument/2006/relationships/slideMaster" Target="../slideMasters/slideMaster30.xml"/></Relationships>
</file>

<file path=ppt/slideLayouts/_rels/slideLayout445.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58.xml"/><Relationship Id="rId1" Type="http://schemas.openxmlformats.org/officeDocument/2006/relationships/tags" Target="../tags/tag857.xml"/></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860.xml"/><Relationship Id="rId1" Type="http://schemas.openxmlformats.org/officeDocument/2006/relationships/tags" Target="../tags/tag85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3.xml"/><Relationship Id="rId1" Type="http://schemas.openxmlformats.org/officeDocument/2006/relationships/tags" Target="../tags/tag86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tags" Target="../tags/tag61.xml"/></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5.xml"/><Relationship Id="rId1" Type="http://schemas.openxmlformats.org/officeDocument/2006/relationships/tags" Target="../tags/tag864.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7.xml"/><Relationship Id="rId1" Type="http://schemas.openxmlformats.org/officeDocument/2006/relationships/tags" Target="../tags/tag866.xml"/></Relationships>
</file>

<file path=ppt/slideLayouts/_rels/slideLayout452.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69.xml"/><Relationship Id="rId1" Type="http://schemas.openxmlformats.org/officeDocument/2006/relationships/tags" Target="../tags/tag868.xml"/><Relationship Id="rId4" Type="http://schemas.openxmlformats.org/officeDocument/2006/relationships/image" Target="../media/image3.png"/></Relationships>
</file>

<file path=ppt/slideLayouts/_rels/slideLayout453.xml.rels><?xml version="1.0" encoding="UTF-8" standalone="yes"?>
<Relationships xmlns="http://schemas.openxmlformats.org/package/2006/relationships"><Relationship Id="rId3" Type="http://schemas.openxmlformats.org/officeDocument/2006/relationships/tags" Target="../tags/tag872.xml"/><Relationship Id="rId2" Type="http://schemas.openxmlformats.org/officeDocument/2006/relationships/tags" Target="../tags/tag871.xml"/><Relationship Id="rId1" Type="http://schemas.openxmlformats.org/officeDocument/2006/relationships/tags" Target="../tags/tag870.xml"/><Relationship Id="rId6" Type="http://schemas.openxmlformats.org/officeDocument/2006/relationships/slideMaster" Target="../slideMasters/slideMaster31.xml"/><Relationship Id="rId5" Type="http://schemas.openxmlformats.org/officeDocument/2006/relationships/tags" Target="../tags/tag874.xml"/><Relationship Id="rId4" Type="http://schemas.openxmlformats.org/officeDocument/2006/relationships/tags" Target="../tags/tag873.xml"/></Relationships>
</file>

<file path=ppt/slideLayouts/_rels/slideLayout454.xml.rels><?xml version="1.0" encoding="UTF-8" standalone="yes"?>
<Relationships xmlns="http://schemas.openxmlformats.org/package/2006/relationships"><Relationship Id="rId3" Type="http://schemas.openxmlformats.org/officeDocument/2006/relationships/tags" Target="../tags/tag877.xml"/><Relationship Id="rId2" Type="http://schemas.openxmlformats.org/officeDocument/2006/relationships/tags" Target="../tags/tag876.xml"/><Relationship Id="rId1" Type="http://schemas.openxmlformats.org/officeDocument/2006/relationships/tags" Target="../tags/tag875.xml"/><Relationship Id="rId4" Type="http://schemas.openxmlformats.org/officeDocument/2006/relationships/slideMaster" Target="../slideMasters/slideMaster31.xml"/></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79.xml"/><Relationship Id="rId1" Type="http://schemas.openxmlformats.org/officeDocument/2006/relationships/tags" Target="../tags/tag878.xml"/></Relationships>
</file>

<file path=ppt/slideLayouts/_rels/slideLayout456.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881.xml"/><Relationship Id="rId1" Type="http://schemas.openxmlformats.org/officeDocument/2006/relationships/tags" Target="../tags/tag88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59.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884.xml"/><Relationship Id="rId1" Type="http://schemas.openxmlformats.org/officeDocument/2006/relationships/tags" Target="../tags/tag88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image" Target="../media/image3.png"/></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886.xml"/><Relationship Id="rId1" Type="http://schemas.openxmlformats.org/officeDocument/2006/relationships/tags" Target="../tags/tag885.xml"/></Relationships>
</file>

<file path=ppt/slideLayouts/_rels/slideLayout461.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888.xml"/><Relationship Id="rId1" Type="http://schemas.openxmlformats.org/officeDocument/2006/relationships/tags" Target="../tags/tag887.xml"/></Relationships>
</file>

<file path=ppt/slideLayouts/_rels/slideLayout462.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890.xml"/><Relationship Id="rId1" Type="http://schemas.openxmlformats.org/officeDocument/2006/relationships/tags" Target="../tags/tag889.xml"/><Relationship Id="rId4" Type="http://schemas.openxmlformats.org/officeDocument/2006/relationships/image" Target="../media/image3.png"/></Relationships>
</file>

<file path=ppt/slideLayouts/_rels/slideLayout463.xml.rels><?xml version="1.0" encoding="UTF-8" standalone="yes"?>
<Relationships xmlns="http://schemas.openxmlformats.org/package/2006/relationships"><Relationship Id="rId3" Type="http://schemas.openxmlformats.org/officeDocument/2006/relationships/tags" Target="../tags/tag893.xml"/><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slideMaster" Target="../slideMasters/slideMaster32.xml"/><Relationship Id="rId5" Type="http://schemas.openxmlformats.org/officeDocument/2006/relationships/tags" Target="../tags/tag895.xml"/><Relationship Id="rId4" Type="http://schemas.openxmlformats.org/officeDocument/2006/relationships/tags" Target="../tags/tag894.xml"/></Relationships>
</file>

<file path=ppt/slideLayouts/_rels/slideLayout464.xml.rels><?xml version="1.0" encoding="UTF-8" standalone="yes"?>
<Relationships xmlns="http://schemas.openxmlformats.org/package/2006/relationships"><Relationship Id="rId3" Type="http://schemas.openxmlformats.org/officeDocument/2006/relationships/tags" Target="../tags/tag898.xml"/><Relationship Id="rId2" Type="http://schemas.openxmlformats.org/officeDocument/2006/relationships/tags" Target="../tags/tag897.xml"/><Relationship Id="rId1" Type="http://schemas.openxmlformats.org/officeDocument/2006/relationships/tags" Target="../tags/tag896.xml"/><Relationship Id="rId4" Type="http://schemas.openxmlformats.org/officeDocument/2006/relationships/slideMaster" Target="../slideMasters/slideMaster32.xml"/></Relationships>
</file>

<file path=ppt/slideLayouts/_rels/slideLayout465.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0.xml"/><Relationship Id="rId1" Type="http://schemas.openxmlformats.org/officeDocument/2006/relationships/tags" Target="../tags/tag899.xml"/></Relationships>
</file>

<file path=ppt/slideLayouts/_rels/slideLayout466.xml.rels><?xml version="1.0" encoding="UTF-8" standalone="yes"?>
<Relationships xmlns="http://schemas.openxmlformats.org/package/2006/relationships"><Relationship Id="rId3" Type="http://schemas.openxmlformats.org/officeDocument/2006/relationships/slideMaster" Target="../slideMasters/slideMaster32.xml"/><Relationship Id="rId2" Type="http://schemas.openxmlformats.org/officeDocument/2006/relationships/tags" Target="../tags/tag902.xml"/><Relationship Id="rId1" Type="http://schemas.openxmlformats.org/officeDocument/2006/relationships/tags" Target="../tags/tag901.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05.xml"/><Relationship Id="rId1" Type="http://schemas.openxmlformats.org/officeDocument/2006/relationships/tags" Target="../tags/tag90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6.xml"/><Relationship Id="rId1" Type="http://schemas.openxmlformats.org/officeDocument/2006/relationships/tags" Target="../tags/tag65.xml"/></Relationships>
</file>

<file path=ppt/slideLayouts/_rels/slideLayout470.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07.xml"/><Relationship Id="rId1" Type="http://schemas.openxmlformats.org/officeDocument/2006/relationships/tags" Target="../tags/tag906.xml"/></Relationships>
</file>

<file path=ppt/slideLayouts/_rels/slideLayout471.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09.xml"/><Relationship Id="rId1" Type="http://schemas.openxmlformats.org/officeDocument/2006/relationships/tags" Target="../tags/tag908.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11.xml"/><Relationship Id="rId1" Type="http://schemas.openxmlformats.org/officeDocument/2006/relationships/tags" Target="../tags/tag910.xml"/><Relationship Id="rId4" Type="http://schemas.openxmlformats.org/officeDocument/2006/relationships/image" Target="../media/image3.png"/></Relationships>
</file>

<file path=ppt/slideLayouts/_rels/slideLayout473.xml.rels><?xml version="1.0" encoding="UTF-8" standalone="yes"?>
<Relationships xmlns="http://schemas.openxmlformats.org/package/2006/relationships"><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 Id="rId6" Type="http://schemas.openxmlformats.org/officeDocument/2006/relationships/slideMaster" Target="../slideMasters/slideMaster33.xml"/><Relationship Id="rId5" Type="http://schemas.openxmlformats.org/officeDocument/2006/relationships/tags" Target="../tags/tag916.xml"/><Relationship Id="rId4" Type="http://schemas.openxmlformats.org/officeDocument/2006/relationships/tags" Target="../tags/tag915.xml"/></Relationships>
</file>

<file path=ppt/slideLayouts/_rels/slideLayout474.xml.rels><?xml version="1.0" encoding="UTF-8" standalone="yes"?>
<Relationships xmlns="http://schemas.openxmlformats.org/package/2006/relationships"><Relationship Id="rId3" Type="http://schemas.openxmlformats.org/officeDocument/2006/relationships/tags" Target="../tags/tag919.xml"/><Relationship Id="rId2" Type="http://schemas.openxmlformats.org/officeDocument/2006/relationships/tags" Target="../tags/tag918.xml"/><Relationship Id="rId1" Type="http://schemas.openxmlformats.org/officeDocument/2006/relationships/tags" Target="../tags/tag917.xml"/><Relationship Id="rId4" Type="http://schemas.openxmlformats.org/officeDocument/2006/relationships/slideMaster" Target="../slideMasters/slideMaster33.xml"/></Relationships>
</file>

<file path=ppt/slideLayouts/_rels/slideLayout475.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21.xml"/><Relationship Id="rId1" Type="http://schemas.openxmlformats.org/officeDocument/2006/relationships/tags" Target="../tags/tag920.xml"/></Relationships>
</file>

<file path=ppt/slideLayouts/_rels/slideLayout476.xml.rels><?xml version="1.0" encoding="UTF-8" standalone="yes"?>
<Relationships xmlns="http://schemas.openxmlformats.org/package/2006/relationships"><Relationship Id="rId3" Type="http://schemas.openxmlformats.org/officeDocument/2006/relationships/slideMaster" Target="../slideMasters/slideMaster33.xml"/><Relationship Id="rId2" Type="http://schemas.openxmlformats.org/officeDocument/2006/relationships/tags" Target="../tags/tag923.xml"/><Relationship Id="rId1" Type="http://schemas.openxmlformats.org/officeDocument/2006/relationships/tags" Target="../tags/tag922.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79.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26.xml"/><Relationship Id="rId1" Type="http://schemas.openxmlformats.org/officeDocument/2006/relationships/tags" Target="../tags/tag92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s>
</file>

<file path=ppt/slideLayouts/_rels/slideLayout480.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28.xml"/><Relationship Id="rId1" Type="http://schemas.openxmlformats.org/officeDocument/2006/relationships/tags" Target="../tags/tag927.xml"/></Relationships>
</file>

<file path=ppt/slideLayouts/_rels/slideLayout481.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30.xml"/><Relationship Id="rId1" Type="http://schemas.openxmlformats.org/officeDocument/2006/relationships/tags" Target="../tags/tag929.xml"/></Relationships>
</file>

<file path=ppt/slideLayouts/_rels/slideLayout482.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32.xml"/><Relationship Id="rId1" Type="http://schemas.openxmlformats.org/officeDocument/2006/relationships/tags" Target="../tags/tag931.xml"/><Relationship Id="rId4" Type="http://schemas.openxmlformats.org/officeDocument/2006/relationships/image" Target="../media/image3.png"/></Relationships>
</file>

<file path=ppt/slideLayouts/_rels/slideLayout483.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slideMaster" Target="../slideMasters/slideMaster34.xml"/><Relationship Id="rId5" Type="http://schemas.openxmlformats.org/officeDocument/2006/relationships/tags" Target="../tags/tag937.xml"/><Relationship Id="rId4" Type="http://schemas.openxmlformats.org/officeDocument/2006/relationships/tags" Target="../tags/tag936.xml"/></Relationships>
</file>

<file path=ppt/slideLayouts/_rels/slideLayout484.xml.rels><?xml version="1.0" encoding="UTF-8" standalone="yes"?>
<Relationships xmlns="http://schemas.openxmlformats.org/package/2006/relationships"><Relationship Id="rId3" Type="http://schemas.openxmlformats.org/officeDocument/2006/relationships/tags" Target="../tags/tag940.xml"/><Relationship Id="rId2" Type="http://schemas.openxmlformats.org/officeDocument/2006/relationships/tags" Target="../tags/tag939.xml"/><Relationship Id="rId1" Type="http://schemas.openxmlformats.org/officeDocument/2006/relationships/tags" Target="../tags/tag938.xml"/><Relationship Id="rId4" Type="http://schemas.openxmlformats.org/officeDocument/2006/relationships/slideMaster" Target="../slideMasters/slideMaster34.xml"/></Relationships>
</file>

<file path=ppt/slideLayouts/_rels/slideLayout485.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42.xml"/><Relationship Id="rId1" Type="http://schemas.openxmlformats.org/officeDocument/2006/relationships/tags" Target="../tags/tag941.xml"/></Relationships>
</file>

<file path=ppt/slideLayouts/_rels/slideLayout486.xml.rels><?xml version="1.0" encoding="UTF-8" standalone="yes"?>
<Relationships xmlns="http://schemas.openxmlformats.org/package/2006/relationships"><Relationship Id="rId3" Type="http://schemas.openxmlformats.org/officeDocument/2006/relationships/slideMaster" Target="../slideMasters/slideMaster34.xml"/><Relationship Id="rId2" Type="http://schemas.openxmlformats.org/officeDocument/2006/relationships/tags" Target="../tags/tag944.xml"/><Relationship Id="rId1" Type="http://schemas.openxmlformats.org/officeDocument/2006/relationships/tags" Target="../tags/tag943.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89.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47.xml"/><Relationship Id="rId1" Type="http://schemas.openxmlformats.org/officeDocument/2006/relationships/tags" Target="../tags/tag9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49.xml"/><Relationship Id="rId1" Type="http://schemas.openxmlformats.org/officeDocument/2006/relationships/tags" Target="../tags/tag948.xml"/></Relationships>
</file>

<file path=ppt/slideLayouts/_rels/slideLayout491.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51.xml"/><Relationship Id="rId1" Type="http://schemas.openxmlformats.org/officeDocument/2006/relationships/tags" Target="../tags/tag950.xml"/></Relationships>
</file>

<file path=ppt/slideLayouts/_rels/slideLayout492.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53.xml"/><Relationship Id="rId1" Type="http://schemas.openxmlformats.org/officeDocument/2006/relationships/tags" Target="../tags/tag952.xml"/><Relationship Id="rId4" Type="http://schemas.openxmlformats.org/officeDocument/2006/relationships/image" Target="../media/image3.png"/></Relationships>
</file>

<file path=ppt/slideLayouts/_rels/slideLayout493.xml.rels><?xml version="1.0" encoding="UTF-8" standalone="yes"?>
<Relationships xmlns="http://schemas.openxmlformats.org/package/2006/relationships"><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tags" Target="../tags/tag954.xml"/><Relationship Id="rId6" Type="http://schemas.openxmlformats.org/officeDocument/2006/relationships/slideMaster" Target="../slideMasters/slideMaster35.xml"/><Relationship Id="rId5" Type="http://schemas.openxmlformats.org/officeDocument/2006/relationships/tags" Target="../tags/tag958.xml"/><Relationship Id="rId4" Type="http://schemas.openxmlformats.org/officeDocument/2006/relationships/tags" Target="../tags/tag957.xml"/></Relationships>
</file>

<file path=ppt/slideLayouts/_rels/slideLayout494.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tags" Target="../tags/tag959.xml"/><Relationship Id="rId4" Type="http://schemas.openxmlformats.org/officeDocument/2006/relationships/slideMaster" Target="../slideMasters/slideMaster35.xml"/></Relationships>
</file>

<file path=ppt/slideLayouts/_rels/slideLayout495.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63.xml"/><Relationship Id="rId1" Type="http://schemas.openxmlformats.org/officeDocument/2006/relationships/tags" Target="../tags/tag962.xml"/></Relationships>
</file>

<file path=ppt/slideLayouts/_rels/slideLayout496.xml.rels><?xml version="1.0" encoding="UTF-8" standalone="yes"?>
<Relationships xmlns="http://schemas.openxmlformats.org/package/2006/relationships"><Relationship Id="rId3" Type="http://schemas.openxmlformats.org/officeDocument/2006/relationships/slideMaster" Target="../slideMasters/slideMaster35.xml"/><Relationship Id="rId2" Type="http://schemas.openxmlformats.org/officeDocument/2006/relationships/tags" Target="../tags/tag965.xml"/><Relationship Id="rId1" Type="http://schemas.openxmlformats.org/officeDocument/2006/relationships/tags" Target="../tags/tag96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0.xml"/><Relationship Id="rId1" Type="http://schemas.openxmlformats.org/officeDocument/2006/relationships/tags" Target="../tags/tag69.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tags" Target="../tags/tag73.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tags" Target="../tags/tag77.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tags" Target="../tags/tag7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2.xml"/><Relationship Id="rId1" Type="http://schemas.openxmlformats.org/officeDocument/2006/relationships/tags" Target="../tags/tag81.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4.xml"/><Relationship Id="rId1" Type="http://schemas.openxmlformats.org/officeDocument/2006/relationships/tags" Target="../tags/tag83.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0.xml"/><Relationship Id="rId1" Type="http://schemas.openxmlformats.org/officeDocument/2006/relationships/tags" Target="../tags/tag89.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2.xml"/><Relationship Id="rId1" Type="http://schemas.openxmlformats.org/officeDocument/2006/relationships/tags" Target="../tags/tag9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4.xml"/><Relationship Id="rId1" Type="http://schemas.openxmlformats.org/officeDocument/2006/relationships/tags" Target="../tags/tag93.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6.xml"/><Relationship Id="rId1" Type="http://schemas.openxmlformats.org/officeDocument/2006/relationships/tags" Target="../tags/tag95.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8.xml"/><Relationship Id="rId1" Type="http://schemas.openxmlformats.org/officeDocument/2006/relationships/tags" Target="../tags/tag97.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2.xml"/><Relationship Id="rId1" Type="http://schemas.openxmlformats.org/officeDocument/2006/relationships/tags" Target="../tags/tag101.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4.xml"/><Relationship Id="rId1" Type="http://schemas.openxmlformats.org/officeDocument/2006/relationships/tags" Target="../tags/tag10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8.xml"/><Relationship Id="rId1" Type="http://schemas.openxmlformats.org/officeDocument/2006/relationships/tags" Target="../tags/tag107.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0.xml"/><Relationship Id="rId1" Type="http://schemas.openxmlformats.org/officeDocument/2006/relationships/tags" Target="../tags/tag109.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4.xml"/><Relationship Id="rId1" Type="http://schemas.openxmlformats.org/officeDocument/2006/relationships/tags" Target="../tags/tag113.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6.xml"/><Relationship Id="rId1" Type="http://schemas.openxmlformats.org/officeDocument/2006/relationships/tags" Target="../tags/tag1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8.xml"/><Relationship Id="rId1" Type="http://schemas.openxmlformats.org/officeDocument/2006/relationships/tags" Target="../tags/tag117.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0.xml"/><Relationship Id="rId1" Type="http://schemas.openxmlformats.org/officeDocument/2006/relationships/tags" Target="../tags/tag1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2.xml"/><Relationship Id="rId1" Type="http://schemas.openxmlformats.org/officeDocument/2006/relationships/tags" Target="../tags/tag121.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6.xml"/><Relationship Id="rId1" Type="http://schemas.openxmlformats.org/officeDocument/2006/relationships/tags" Target="../tags/tag125.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8.xml"/><Relationship Id="rId1" Type="http://schemas.openxmlformats.org/officeDocument/2006/relationships/tags" Target="../tags/tag12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0.xml"/><Relationship Id="rId1" Type="http://schemas.openxmlformats.org/officeDocument/2006/relationships/tags" Target="../tags/tag129.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2.xml"/><Relationship Id="rId1" Type="http://schemas.openxmlformats.org/officeDocument/2006/relationships/tags" Target="../tags/tag131.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4.xml"/><Relationship Id="rId1" Type="http://schemas.openxmlformats.org/officeDocument/2006/relationships/tags" Target="../tags/tag133.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8.xml"/><Relationship Id="rId1" Type="http://schemas.openxmlformats.org/officeDocument/2006/relationships/tags" Target="../tags/tag13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2.xml"/><Relationship Id="rId1" Type="http://schemas.openxmlformats.org/officeDocument/2006/relationships/tags" Target="../tags/tag141.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4.xml"/><Relationship Id="rId1" Type="http://schemas.openxmlformats.org/officeDocument/2006/relationships/tags" Target="../tags/tag143.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6.xml"/><Relationship Id="rId1" Type="http://schemas.openxmlformats.org/officeDocument/2006/relationships/tags" Target="../tags/tag145.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0.xml"/><Relationship Id="rId1" Type="http://schemas.openxmlformats.org/officeDocument/2006/relationships/tags" Target="../tags/tag149.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2.xml"/><Relationship Id="rId1" Type="http://schemas.openxmlformats.org/officeDocument/2006/relationships/tags" Target="../tags/tag15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4.xml"/><Relationship Id="rId1" Type="http://schemas.openxmlformats.org/officeDocument/2006/relationships/tags" Target="../tags/tag1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480655555"/>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69820486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2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7561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36916765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2485804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1237350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46572333"/>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580293414"/>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9154248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3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68879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25781191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8032782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3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45213036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650178284"/>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6261748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47527701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4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09530"/>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08754936"/>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85802318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4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566787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6332609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87659086"/>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678366170"/>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82522049"/>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5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634264"/>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7454557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786348"/>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5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72893730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50791489"/>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411760493"/>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7447662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06076269"/>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6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9984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42533321"/>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54831975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6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76330591"/>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9047825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86958816"/>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890408076"/>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7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66233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3970714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277444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3044832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7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9836979"/>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426085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2230700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13482636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8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2705"/>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73522256"/>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01925519"/>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8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16520735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7435264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53905763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80167"/>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294855976"/>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9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6822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4264992"/>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1490852"/>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9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06846848"/>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0304931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61118653"/>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1574397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20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32819"/>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84915869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smtClean="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smtClean="0">
              <a:solidFill>
                <a:srgbClr val="000000"/>
              </a:solidFill>
              <a:sym typeface="+mn-lt"/>
            </a:endParaRPr>
          </a:p>
          <a:p>
            <a:pPr eaLnBrk="0" fontAlgn="base" latinLnBrk="0" hangingPunct="0">
              <a:spcBef>
                <a:spcPct val="0"/>
              </a:spcBef>
              <a:spcAft>
                <a:spcPct val="0"/>
              </a:spcAft>
            </a:pPr>
            <a:r>
              <a:rPr kumimoji="1" lang="en-US" altLang="de-DE" sz="900" smtClean="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496111182"/>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243472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0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569752118"/>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96963448"/>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42815148"/>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10742515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21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08493"/>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42499621"/>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88221160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1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982537497"/>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512165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361774507"/>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528332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5563228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910359"/>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06836164"/>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56934972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24343384"/>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7436183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41617569"/>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387575079"/>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8420930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0535884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401283243"/>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34802712"/>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300078"/>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861396611"/>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135809227"/>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31267037"/>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8453408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19941897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6531012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89857008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800708"/>
            <a:ext cx="8443881"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smtClean="0">
                <a:solidFill>
                  <a:srgbClr val="FA3246"/>
                </a:solidFill>
                <a:latin typeface="누리스마트OTF Light" pitchFamily="50" charset="-127"/>
                <a:ea typeface="누리스마트OTF Light" pitchFamily="50" charset="-127"/>
              </a:rPr>
              <a:t>Asia No.1 </a:t>
            </a:r>
            <a:r>
              <a:rPr lang="en-US" altLang="ko-KR" sz="900" b="1" smtClean="0">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84338804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94893919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509436096"/>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823746"/>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78662056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60979431"/>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9340406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311519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178162620"/>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72258235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2683056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6516767"/>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23569405"/>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357416481"/>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67175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405307690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4083244"/>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579924731"/>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18711053"/>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48841582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80578069"/>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14875384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1859923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85936485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108188753"/>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32081"/>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24835381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672307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7807921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13265814"/>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47405670"/>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3136193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6495807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907660038"/>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225506524"/>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99351914"/>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10179"/>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78292564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126015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04254300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70656135"/>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26060334"/>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729759793"/>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78636874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72414679"/>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926835649"/>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07040116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39551"/>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96476936"/>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59839619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3084103"/>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6802232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630849956"/>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57302838"/>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4653774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7"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72286"/>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02023461"/>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75378719"/>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429574"/>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29573740"/>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9477764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234367731"/>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93597573"/>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35841725"/>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94508804"/>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7105478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23308488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04114617"/>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083982341"/>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82994"/>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509771599"/>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826748367"/>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578094697"/>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587009047"/>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982948338"/>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2886436"/>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5032684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73351657"/>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69735955"/>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356391621"/>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11559"/>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794201561"/>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1884708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29285006"/>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77851315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54697687"/>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597631884"/>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5028151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마스터 _ 타이틀">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5" name="제목 개체 틀 37"/>
          <p:cNvSpPr>
            <a:spLocks noGrp="1"/>
          </p:cNvSpPr>
          <p:nvPr>
            <p:ph type="title"/>
          </p:nvPr>
        </p:nvSpPr>
        <p:spPr>
          <a:xfrm>
            <a:off x="716802" y="621261"/>
            <a:ext cx="7694413" cy="400110"/>
          </a:xfrm>
          <a:prstGeom prst="rect">
            <a:avLst/>
          </a:prstGeom>
          <a:noFill/>
          <a:ln w="6350"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l">
              <a:defRPr lang="ko-KR" altLang="en-US" sz="2600" b="1" spc="-60" baseline="0">
                <a:ln>
                  <a:noFill/>
                </a:ln>
                <a:solidFill>
                  <a:schemeClr val="accent1"/>
                </a:solidFill>
                <a:latin typeface="+mn-ea"/>
                <a:ea typeface="+mn-ea"/>
              </a:defRPr>
            </a:lvl1pPr>
          </a:lstStyle>
          <a:p>
            <a:pPr marL="0" lvl="0" algn="l" defTabSz="914400" latinLnBrk="0"/>
            <a:r>
              <a:rPr lang="ko-KR" altLang="en-US" smtClean="0"/>
              <a:t>마스터 제목 스타일 편집</a:t>
            </a:r>
            <a:endParaRPr lang="ko-KR" altLang="en-US"/>
          </a:p>
        </p:txBody>
      </p:sp>
      <p:sp>
        <p:nvSpPr>
          <p:cNvPr id="8" name="텍스트 개체 틀 8"/>
          <p:cNvSpPr>
            <a:spLocks noGrp="1"/>
          </p:cNvSpPr>
          <p:nvPr>
            <p:ph type="body" sz="quarter" idx="10" hasCustomPrompt="1"/>
          </p:nvPr>
        </p:nvSpPr>
        <p:spPr>
          <a:xfrm>
            <a:off x="250801" y="702263"/>
            <a:ext cx="432767" cy="276999"/>
          </a:xfrm>
          <a:prstGeom prst="rect">
            <a:avLst/>
          </a:prstGeom>
        </p:spPr>
        <p:txBody>
          <a:bodyPr wrap="square" lIns="0" tIns="0" rIns="0" bIns="0" anchor="ctr" anchorCtr="0">
            <a:spAutoFit/>
          </a:bodyPr>
          <a:lstStyle>
            <a:lvl1pPr marL="0" indent="0" algn="l">
              <a:buNone/>
              <a:defRPr sz="1800" b="1" spc="-60" baseline="0">
                <a:ln>
                  <a:noFill/>
                </a:ln>
                <a:solidFill>
                  <a:schemeClr val="accent6"/>
                </a:solidFill>
                <a:latin typeface="+mn-ea"/>
                <a:ea typeface="+mn-ea"/>
              </a:defRPr>
            </a:lvl1pPr>
          </a:lstStyle>
          <a:p>
            <a:pPr lvl="0"/>
            <a:r>
              <a:rPr lang="en-US" altLang="ko-KR" smtClean="0"/>
              <a:t> </a:t>
            </a:r>
            <a:endParaRPr lang="ko-KR" altLang="en-US"/>
          </a:p>
        </p:txBody>
      </p:sp>
    </p:spTree>
    <p:extLst>
      <p:ext uri="{BB962C8B-B14F-4D97-AF65-F5344CB8AC3E}">
        <p14:creationId xmlns:p14="http://schemas.microsoft.com/office/powerpoint/2010/main" val="247986220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1005105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960741429"/>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201940"/>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459348842"/>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551024728"/>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730750272"/>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46992730"/>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10595795"/>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378506604"/>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720728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템플릿">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314412"/>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723090346"/>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708873958"/>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90158"/>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24521430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317407675"/>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356037469"/>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6848210"/>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559923769"/>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023451210"/>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4853654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988696011"/>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656094142"/>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364063136"/>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88636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48246579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544075163"/>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962385287"/>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440127698"/>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416751472"/>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788800606"/>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181694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601746123"/>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85341266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059204425"/>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00530"/>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568288517"/>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368715503"/>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820343443"/>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88559431"/>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788279424"/>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566542292"/>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02908711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44317982"/>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47005240"/>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931187964"/>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397390"/>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129731538"/>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52492172"/>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27597983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6304879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16772488"/>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346192716"/>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4643667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80078"/>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56170001"/>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953095988"/>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89091"/>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25624229"/>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768394287"/>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690947313"/>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33135967"/>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66027144"/>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78798685"/>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871468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10228031"/>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671526174"/>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99177162"/>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936627"/>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9146981"/>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40360280"/>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1456632"/>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11741345"/>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77185465"/>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115065676"/>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7233888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93456457"/>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74564641"/>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36424237"/>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987459"/>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10165359"/>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837571233"/>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87981251"/>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39122352"/>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3376877"/>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635903059"/>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4078918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84969592"/>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86540051"/>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49501939"/>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06165"/>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839142313"/>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581672489"/>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17944207"/>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05433654"/>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42232855"/>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133380132"/>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125511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20550892"/>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99514933"/>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80733209"/>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87544"/>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01767809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656490773"/>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498252361"/>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751889246"/>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94213551"/>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730156659"/>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6609276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99487811"/>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255692311"/>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883349874"/>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1581"/>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75883021"/>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757510627"/>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08711893"/>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32363043"/>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001054346"/>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104369937"/>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80319009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284809985"/>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860213695"/>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624665870"/>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099508"/>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864246629"/>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6840882"/>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94198739"/>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65328962"/>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81228954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4530830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02103609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32390"/>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16595052"/>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651158030"/>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1185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016162005"/>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21254091"/>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316518155"/>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95168145"/>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293072457"/>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69988706"/>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7433287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891801290"/>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594752493"/>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75205279"/>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99123"/>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659953457"/>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23828400"/>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62141226"/>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51709877"/>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52893743"/>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57127674"/>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7751128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3371879"/>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522424344"/>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263249076"/>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8456"/>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731343557"/>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941833471"/>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576540924"/>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79116385"/>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01599106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24711114"/>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42418327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497684407"/>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804698426"/>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027105170"/>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59406"/>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177107640"/>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67958355"/>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80291078"/>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69392496"/>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528247478"/>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63319724"/>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508162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4644132"/>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644849152"/>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16066048"/>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34684"/>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63078548"/>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395661787"/>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305754089"/>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22209373"/>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244264454"/>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3077298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1877023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90062942"/>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947164350"/>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0724426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02161"/>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930196167"/>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3580368"/>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906105524"/>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8362865"/>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563192776"/>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1505520"/>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709985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238136949"/>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511747664"/>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500556562"/>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54020"/>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11822268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42912161"/>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524646014"/>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6690763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90379555"/>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637079137"/>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52701722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44260"/>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15239217"/>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012822803"/>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089414"/>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81609922"/>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333111836"/>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6703200"/>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60230285"/>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70312682"/>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814853947"/>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56982726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110887245"/>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528885688"/>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64054418"/>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4233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570907433"/>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01457788"/>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155257659"/>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922533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8717354"/>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2499000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068062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59588638"/>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21895516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511866996"/>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522954"/>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7157296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263942474"/>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559163052"/>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94144037"/>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649055041"/>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34862211"/>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56941541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03179448"/>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71551889"/>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304293941"/>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99920"/>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221916480"/>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625556760"/>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92279016"/>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72691237"/>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170796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7/16/2019</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5855735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95481481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0910326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7681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50350185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5663100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28997773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0822551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85835987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627262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7/16/2019</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6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16163"/>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64642180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1378115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0282273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444845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63457993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2312460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7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3023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2135037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743018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7/16/2019</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0174912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4183667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21175752"/>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56370979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8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135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1756650"/>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02608185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3899725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1244237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501742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6617431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9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84476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8390907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3433727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41921205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250443627"/>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36364062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25494897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0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1871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0808897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43910152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009160416"/>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1461352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6099951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008276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1_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75258"/>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755374139"/>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97632589"/>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1_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422229459"/>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8858812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420.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vmlDrawing" Target="../drawings/vmlDrawing9.vml"/><Relationship Id="rId2" Type="http://schemas.openxmlformats.org/officeDocument/2006/relationships/slideLayout" Target="../slideLayouts/slideLayout240.xml"/><Relationship Id="rId16" Type="http://schemas.openxmlformats.org/officeDocument/2006/relationships/image" Target="../media/image2.jpeg"/><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theme" Target="../theme/theme10.xml"/><Relationship Id="rId5" Type="http://schemas.openxmlformats.org/officeDocument/2006/relationships/slideLayout" Target="../slideLayouts/slideLayout243.xml"/><Relationship Id="rId15" Type="http://schemas.openxmlformats.org/officeDocument/2006/relationships/image" Target="../media/image1.emf"/><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oleObject" Target="../embeddings/oleObject9.bin"/></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tags" Target="../tags/tag441.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vmlDrawing" Target="../drawings/vmlDrawing10.vml"/><Relationship Id="rId2" Type="http://schemas.openxmlformats.org/officeDocument/2006/relationships/slideLayout" Target="../slideLayouts/slideLayout250.xml"/><Relationship Id="rId16" Type="http://schemas.openxmlformats.org/officeDocument/2006/relationships/image" Target="../media/image2.jpe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theme" Target="../theme/theme11.xml"/><Relationship Id="rId5" Type="http://schemas.openxmlformats.org/officeDocument/2006/relationships/slideLayout" Target="../slideLayouts/slideLayout253.xml"/><Relationship Id="rId15" Type="http://schemas.openxmlformats.org/officeDocument/2006/relationships/image" Target="../media/image1.emf"/><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oleObject" Target="../embeddings/oleObject10.bin"/></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ags" Target="../tags/tag462.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vmlDrawing" Target="../drawings/vmlDrawing11.vml"/><Relationship Id="rId2" Type="http://schemas.openxmlformats.org/officeDocument/2006/relationships/slideLayout" Target="../slideLayouts/slideLayout260.xml"/><Relationship Id="rId16" Type="http://schemas.openxmlformats.org/officeDocument/2006/relationships/image" Target="../media/image2.jpeg"/><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theme" Target="../theme/theme12.xml"/><Relationship Id="rId5" Type="http://schemas.openxmlformats.org/officeDocument/2006/relationships/slideLayout" Target="../slideLayouts/slideLayout263.xml"/><Relationship Id="rId15" Type="http://schemas.openxmlformats.org/officeDocument/2006/relationships/image" Target="../media/image1.emf"/><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oleObject" Target="../embeddings/oleObject1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tags" Target="../tags/tag483.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vmlDrawing" Target="../drawings/vmlDrawing12.vml"/><Relationship Id="rId2" Type="http://schemas.openxmlformats.org/officeDocument/2006/relationships/slideLayout" Target="../slideLayouts/slideLayout270.xml"/><Relationship Id="rId16" Type="http://schemas.openxmlformats.org/officeDocument/2006/relationships/image" Target="../media/image2.jpeg"/><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theme" Target="../theme/theme13.xml"/><Relationship Id="rId5" Type="http://schemas.openxmlformats.org/officeDocument/2006/relationships/slideLayout" Target="../slideLayouts/slideLayout273.xml"/><Relationship Id="rId15" Type="http://schemas.openxmlformats.org/officeDocument/2006/relationships/image" Target="../media/image1.emf"/><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oleObject" Target="../embeddings/oleObject12.bin"/></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tags" Target="../tags/tag504.xml"/><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vmlDrawing" Target="../drawings/vmlDrawing13.vml"/><Relationship Id="rId2" Type="http://schemas.openxmlformats.org/officeDocument/2006/relationships/slideLayout" Target="../slideLayouts/slideLayout280.xml"/><Relationship Id="rId16" Type="http://schemas.openxmlformats.org/officeDocument/2006/relationships/image" Target="../media/image2.jpeg"/><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theme" Target="../theme/theme14.xml"/><Relationship Id="rId5" Type="http://schemas.openxmlformats.org/officeDocument/2006/relationships/slideLayout" Target="../slideLayouts/slideLayout283.xml"/><Relationship Id="rId15" Type="http://schemas.openxmlformats.org/officeDocument/2006/relationships/image" Target="../media/image1.emf"/><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oleObject" Target="../embeddings/oleObject13.bin"/></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tags" Target="../tags/tag525.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vmlDrawing" Target="../drawings/vmlDrawing14.vml"/><Relationship Id="rId2" Type="http://schemas.openxmlformats.org/officeDocument/2006/relationships/slideLayout" Target="../slideLayouts/slideLayout290.xml"/><Relationship Id="rId16" Type="http://schemas.openxmlformats.org/officeDocument/2006/relationships/image" Target="../media/image2.jpeg"/><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theme" Target="../theme/theme15.xml"/><Relationship Id="rId5" Type="http://schemas.openxmlformats.org/officeDocument/2006/relationships/slideLayout" Target="../slideLayouts/slideLayout293.xml"/><Relationship Id="rId15" Type="http://schemas.openxmlformats.org/officeDocument/2006/relationships/image" Target="../media/image1.emf"/><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oleObject" Target="../embeddings/oleObject14.bin"/></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tags" Target="../tags/tag54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vmlDrawing" Target="../drawings/vmlDrawing15.vml"/><Relationship Id="rId2" Type="http://schemas.openxmlformats.org/officeDocument/2006/relationships/slideLayout" Target="../slideLayouts/slideLayout300.xml"/><Relationship Id="rId16" Type="http://schemas.openxmlformats.org/officeDocument/2006/relationships/image" Target="../media/image2.jpeg"/><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theme" Target="../theme/theme16.xml"/><Relationship Id="rId5" Type="http://schemas.openxmlformats.org/officeDocument/2006/relationships/slideLayout" Target="../slideLayouts/slideLayout303.xml"/><Relationship Id="rId15" Type="http://schemas.openxmlformats.org/officeDocument/2006/relationships/image" Target="../media/image1.emf"/><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oleObject" Target="../embeddings/oleObject15.bin"/></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ags" Target="../tags/tag567.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vmlDrawing" Target="../drawings/vmlDrawing16.vml"/><Relationship Id="rId2" Type="http://schemas.openxmlformats.org/officeDocument/2006/relationships/slideLayout" Target="../slideLayouts/slideLayout310.xml"/><Relationship Id="rId16" Type="http://schemas.openxmlformats.org/officeDocument/2006/relationships/image" Target="../media/image2.jpeg"/><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theme" Target="../theme/theme17.xml"/><Relationship Id="rId5" Type="http://schemas.openxmlformats.org/officeDocument/2006/relationships/slideLayout" Target="../slideLayouts/slideLayout313.xml"/><Relationship Id="rId15" Type="http://schemas.openxmlformats.org/officeDocument/2006/relationships/image" Target="../media/image1.emf"/><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oleObject" Target="../embeddings/oleObject16.bin"/></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tags" Target="../tags/tag588.xml"/><Relationship Id="rId3" Type="http://schemas.openxmlformats.org/officeDocument/2006/relationships/slideLayout" Target="../slideLayouts/slideLayout321.xml"/><Relationship Id="rId7" Type="http://schemas.openxmlformats.org/officeDocument/2006/relationships/slideLayout" Target="../slideLayouts/slideLayout325.xml"/><Relationship Id="rId12" Type="http://schemas.openxmlformats.org/officeDocument/2006/relationships/vmlDrawing" Target="../drawings/vmlDrawing17.vml"/><Relationship Id="rId2" Type="http://schemas.openxmlformats.org/officeDocument/2006/relationships/slideLayout" Target="../slideLayouts/slideLayout320.xml"/><Relationship Id="rId16" Type="http://schemas.openxmlformats.org/officeDocument/2006/relationships/image" Target="../media/image2.jpeg"/><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theme" Target="../theme/theme18.xml"/><Relationship Id="rId5" Type="http://schemas.openxmlformats.org/officeDocument/2006/relationships/slideLayout" Target="../slideLayouts/slideLayout323.xml"/><Relationship Id="rId15" Type="http://schemas.openxmlformats.org/officeDocument/2006/relationships/image" Target="../media/image1.emf"/><Relationship Id="rId10" Type="http://schemas.openxmlformats.org/officeDocument/2006/relationships/slideLayout" Target="../slideLayouts/slideLayout328.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oleObject" Target="../embeddings/oleObject17.bin"/></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tags" Target="../tags/tag609.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vmlDrawing" Target="../drawings/vmlDrawing18.vml"/><Relationship Id="rId2" Type="http://schemas.openxmlformats.org/officeDocument/2006/relationships/slideLayout" Target="../slideLayouts/slideLayout330.xml"/><Relationship Id="rId16" Type="http://schemas.openxmlformats.org/officeDocument/2006/relationships/image" Target="../media/image2.jpeg"/><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theme" Target="../theme/theme19.xml"/><Relationship Id="rId5" Type="http://schemas.openxmlformats.org/officeDocument/2006/relationships/slideLayout" Target="../slideLayouts/slideLayout333.xml"/><Relationship Id="rId15" Type="http://schemas.openxmlformats.org/officeDocument/2006/relationships/image" Target="../media/image1.emf"/><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oleObject" Target="../embeddings/oleObject18.bin"/></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38" Type="http://schemas.openxmlformats.org/officeDocument/2006/relationships/slideLayout" Target="../slideLayouts/slideLayout149.xml"/><Relationship Id="rId154" Type="http://schemas.openxmlformats.org/officeDocument/2006/relationships/slideLayout" Target="../slideLayouts/slideLayout165.xml"/><Relationship Id="rId159" Type="http://schemas.openxmlformats.org/officeDocument/2006/relationships/vmlDrawing" Target="../drawings/vmlDrawing1.v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28" Type="http://schemas.openxmlformats.org/officeDocument/2006/relationships/slideLayout" Target="../slideLayouts/slideLayout139.xml"/><Relationship Id="rId144" Type="http://schemas.openxmlformats.org/officeDocument/2006/relationships/slideLayout" Target="../slideLayouts/slideLayout155.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60" Type="http://schemas.openxmlformats.org/officeDocument/2006/relationships/tags" Target="../tags/tag2.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134" Type="http://schemas.openxmlformats.org/officeDocument/2006/relationships/slideLayout" Target="../slideLayouts/slideLayout145.xml"/><Relationship Id="rId139" Type="http://schemas.openxmlformats.org/officeDocument/2006/relationships/slideLayout" Target="../slideLayouts/slideLayout150.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55" Type="http://schemas.openxmlformats.org/officeDocument/2006/relationships/slideLayout" Target="../slideLayouts/slideLayout16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24" Type="http://schemas.openxmlformats.org/officeDocument/2006/relationships/slideLayout" Target="../slideLayouts/slideLayout135.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45" Type="http://schemas.openxmlformats.org/officeDocument/2006/relationships/slideLayout" Target="../slideLayouts/slideLayout156.xml"/><Relationship Id="rId161"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27" Type="http://schemas.openxmlformats.org/officeDocument/2006/relationships/slideLayout" Target="../slideLayouts/slideLayout13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30" Type="http://schemas.openxmlformats.org/officeDocument/2006/relationships/slideLayout" Target="../slideLayouts/slideLayout141.xml"/><Relationship Id="rId135" Type="http://schemas.openxmlformats.org/officeDocument/2006/relationships/slideLayout" Target="../slideLayouts/slideLayout146.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51" Type="http://schemas.openxmlformats.org/officeDocument/2006/relationships/slideLayout" Target="../slideLayouts/slideLayout162.xml"/><Relationship Id="rId156" Type="http://schemas.openxmlformats.org/officeDocument/2006/relationships/slideLayout" Target="../slideLayouts/slideLayout16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125" Type="http://schemas.openxmlformats.org/officeDocument/2006/relationships/slideLayout" Target="../slideLayouts/slideLayout136.xml"/><Relationship Id="rId141" Type="http://schemas.openxmlformats.org/officeDocument/2006/relationships/slideLayout" Target="../slideLayouts/slideLayout152.xml"/><Relationship Id="rId146" Type="http://schemas.openxmlformats.org/officeDocument/2006/relationships/slideLayout" Target="../slideLayouts/slideLayout15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162" Type="http://schemas.openxmlformats.org/officeDocument/2006/relationships/image" Target="../media/image1.emf"/><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131" Type="http://schemas.openxmlformats.org/officeDocument/2006/relationships/slideLayout" Target="../slideLayouts/slideLayout142.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52" Type="http://schemas.openxmlformats.org/officeDocument/2006/relationships/slideLayout" Target="../slideLayouts/slideLayout16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image" Target="../media/image2.jpeg"/><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tags" Target="../tags/tag630.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vmlDrawing" Target="../drawings/vmlDrawing19.vml"/><Relationship Id="rId2" Type="http://schemas.openxmlformats.org/officeDocument/2006/relationships/slideLayout" Target="../slideLayouts/slideLayout340.xml"/><Relationship Id="rId16" Type="http://schemas.openxmlformats.org/officeDocument/2006/relationships/image" Target="../media/image2.jpeg"/><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theme" Target="../theme/theme20.xml"/><Relationship Id="rId5" Type="http://schemas.openxmlformats.org/officeDocument/2006/relationships/slideLayout" Target="../slideLayouts/slideLayout343.xml"/><Relationship Id="rId15" Type="http://schemas.openxmlformats.org/officeDocument/2006/relationships/image" Target="../media/image1.emf"/><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oleObject" Target="../embeddings/oleObject19.bin"/></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tags" Target="../tags/tag651.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vmlDrawing" Target="../drawings/vmlDrawing20.vml"/><Relationship Id="rId2" Type="http://schemas.openxmlformats.org/officeDocument/2006/relationships/slideLayout" Target="../slideLayouts/slideLayout350.xml"/><Relationship Id="rId16" Type="http://schemas.openxmlformats.org/officeDocument/2006/relationships/image" Target="../media/image2.jpeg"/><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theme" Target="../theme/theme21.xml"/><Relationship Id="rId5" Type="http://schemas.openxmlformats.org/officeDocument/2006/relationships/slideLayout" Target="../slideLayouts/slideLayout353.xml"/><Relationship Id="rId15" Type="http://schemas.openxmlformats.org/officeDocument/2006/relationships/image" Target="../media/image1.emf"/><Relationship Id="rId10" Type="http://schemas.openxmlformats.org/officeDocument/2006/relationships/slideLayout" Target="../slideLayouts/slideLayout358.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oleObject" Target="../embeddings/oleObject20.bin"/></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tags" Target="../tags/tag672.xml"/><Relationship Id="rId3" Type="http://schemas.openxmlformats.org/officeDocument/2006/relationships/slideLayout" Target="../slideLayouts/slideLayout361.xml"/><Relationship Id="rId7" Type="http://schemas.openxmlformats.org/officeDocument/2006/relationships/slideLayout" Target="../slideLayouts/slideLayout365.xml"/><Relationship Id="rId12" Type="http://schemas.openxmlformats.org/officeDocument/2006/relationships/vmlDrawing" Target="../drawings/vmlDrawing21.vml"/><Relationship Id="rId2" Type="http://schemas.openxmlformats.org/officeDocument/2006/relationships/slideLayout" Target="../slideLayouts/slideLayout360.xml"/><Relationship Id="rId16" Type="http://schemas.openxmlformats.org/officeDocument/2006/relationships/image" Target="../media/image2.jpeg"/><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theme" Target="../theme/theme22.xml"/><Relationship Id="rId5" Type="http://schemas.openxmlformats.org/officeDocument/2006/relationships/slideLayout" Target="../slideLayouts/slideLayout363.xml"/><Relationship Id="rId15" Type="http://schemas.openxmlformats.org/officeDocument/2006/relationships/image" Target="../media/image1.emf"/><Relationship Id="rId10" Type="http://schemas.openxmlformats.org/officeDocument/2006/relationships/slideLayout" Target="../slideLayouts/slideLayout368.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oleObject" Target="../embeddings/oleObject21.bin"/></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tags" Target="../tags/tag693.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vmlDrawing" Target="../drawings/vmlDrawing22.vml"/><Relationship Id="rId2" Type="http://schemas.openxmlformats.org/officeDocument/2006/relationships/slideLayout" Target="../slideLayouts/slideLayout370.xml"/><Relationship Id="rId16" Type="http://schemas.openxmlformats.org/officeDocument/2006/relationships/image" Target="../media/image2.jpeg"/><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theme" Target="../theme/theme23.xml"/><Relationship Id="rId5" Type="http://schemas.openxmlformats.org/officeDocument/2006/relationships/slideLayout" Target="../slideLayouts/slideLayout373.xml"/><Relationship Id="rId15" Type="http://schemas.openxmlformats.org/officeDocument/2006/relationships/image" Target="../media/image1.emf"/><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oleObject" Target="../embeddings/oleObject22.bin"/></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tags" Target="../tags/tag714.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vmlDrawing" Target="../drawings/vmlDrawing23.vml"/><Relationship Id="rId2" Type="http://schemas.openxmlformats.org/officeDocument/2006/relationships/slideLayout" Target="../slideLayouts/slideLayout380.xml"/><Relationship Id="rId16" Type="http://schemas.openxmlformats.org/officeDocument/2006/relationships/image" Target="../media/image2.jpeg"/><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theme" Target="../theme/theme24.xml"/><Relationship Id="rId5" Type="http://schemas.openxmlformats.org/officeDocument/2006/relationships/slideLayout" Target="../slideLayouts/slideLayout383.xml"/><Relationship Id="rId15" Type="http://schemas.openxmlformats.org/officeDocument/2006/relationships/image" Target="../media/image1.emf"/><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oleObject" Target="../embeddings/oleObject23.bin"/></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tags" Target="../tags/tag735.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vmlDrawing" Target="../drawings/vmlDrawing24.vml"/><Relationship Id="rId2" Type="http://schemas.openxmlformats.org/officeDocument/2006/relationships/slideLayout" Target="../slideLayouts/slideLayout390.xml"/><Relationship Id="rId16" Type="http://schemas.openxmlformats.org/officeDocument/2006/relationships/image" Target="../media/image2.jpeg"/><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theme" Target="../theme/theme25.xml"/><Relationship Id="rId5" Type="http://schemas.openxmlformats.org/officeDocument/2006/relationships/slideLayout" Target="../slideLayouts/slideLayout393.xml"/><Relationship Id="rId15" Type="http://schemas.openxmlformats.org/officeDocument/2006/relationships/image" Target="../media/image1.emf"/><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oleObject" Target="../embeddings/oleObject24.bin"/></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tags" Target="../tags/tag75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vmlDrawing" Target="../drawings/vmlDrawing25.vml"/><Relationship Id="rId2" Type="http://schemas.openxmlformats.org/officeDocument/2006/relationships/slideLayout" Target="../slideLayouts/slideLayout400.xml"/><Relationship Id="rId16" Type="http://schemas.openxmlformats.org/officeDocument/2006/relationships/image" Target="../media/image2.jpeg"/><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theme" Target="../theme/theme26.xml"/><Relationship Id="rId5" Type="http://schemas.openxmlformats.org/officeDocument/2006/relationships/slideLayout" Target="../slideLayouts/slideLayout403.xml"/><Relationship Id="rId15" Type="http://schemas.openxmlformats.org/officeDocument/2006/relationships/image" Target="../media/image1.emf"/><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oleObject" Target="../embeddings/oleObject25.bin"/></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tags" Target="../tags/tag777.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vmlDrawing" Target="../drawings/vmlDrawing26.vml"/><Relationship Id="rId2" Type="http://schemas.openxmlformats.org/officeDocument/2006/relationships/slideLayout" Target="../slideLayouts/slideLayout410.xml"/><Relationship Id="rId16" Type="http://schemas.openxmlformats.org/officeDocument/2006/relationships/image" Target="../media/image2.jpeg"/><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theme" Target="../theme/theme27.xml"/><Relationship Id="rId5" Type="http://schemas.openxmlformats.org/officeDocument/2006/relationships/slideLayout" Target="../slideLayouts/slideLayout413.xml"/><Relationship Id="rId15" Type="http://schemas.openxmlformats.org/officeDocument/2006/relationships/image" Target="../media/image1.emf"/><Relationship Id="rId10" Type="http://schemas.openxmlformats.org/officeDocument/2006/relationships/slideLayout" Target="../slideLayouts/slideLayout418.xml"/><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oleObject" Target="../embeddings/oleObject26.bin"/></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tags" Target="../tags/tag798.xml"/><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vmlDrawing" Target="../drawings/vmlDrawing27.vml"/><Relationship Id="rId2" Type="http://schemas.openxmlformats.org/officeDocument/2006/relationships/slideLayout" Target="../slideLayouts/slideLayout420.xml"/><Relationship Id="rId16" Type="http://schemas.openxmlformats.org/officeDocument/2006/relationships/image" Target="../media/image2.jpeg"/><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theme" Target="../theme/theme28.xml"/><Relationship Id="rId5" Type="http://schemas.openxmlformats.org/officeDocument/2006/relationships/slideLayout" Target="../slideLayouts/slideLayout423.xml"/><Relationship Id="rId15" Type="http://schemas.openxmlformats.org/officeDocument/2006/relationships/image" Target="../media/image1.emf"/><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 Id="rId14" Type="http://schemas.openxmlformats.org/officeDocument/2006/relationships/oleObject" Target="../embeddings/oleObject27.bin"/></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tags" Target="../tags/tag819.xml"/><Relationship Id="rId3" Type="http://schemas.openxmlformats.org/officeDocument/2006/relationships/slideLayout" Target="../slideLayouts/slideLayout431.xml"/><Relationship Id="rId7" Type="http://schemas.openxmlformats.org/officeDocument/2006/relationships/slideLayout" Target="../slideLayouts/slideLayout435.xml"/><Relationship Id="rId12" Type="http://schemas.openxmlformats.org/officeDocument/2006/relationships/vmlDrawing" Target="../drawings/vmlDrawing28.vml"/><Relationship Id="rId2" Type="http://schemas.openxmlformats.org/officeDocument/2006/relationships/slideLayout" Target="../slideLayouts/slideLayout430.xml"/><Relationship Id="rId16" Type="http://schemas.openxmlformats.org/officeDocument/2006/relationships/image" Target="../media/image2.jpeg"/><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theme" Target="../theme/theme29.xml"/><Relationship Id="rId5" Type="http://schemas.openxmlformats.org/officeDocument/2006/relationships/slideLayout" Target="../slideLayouts/slideLayout433.xml"/><Relationship Id="rId15" Type="http://schemas.openxmlformats.org/officeDocument/2006/relationships/image" Target="../media/image1.emf"/><Relationship Id="rId10" Type="http://schemas.openxmlformats.org/officeDocument/2006/relationships/slideLayout" Target="../slideLayouts/slideLayout438.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oleObject" Target="../embeddings/oleObject2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ags" Target="../tags/tag273.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vmlDrawing" Target="../drawings/vmlDrawing2.vml"/><Relationship Id="rId2" Type="http://schemas.openxmlformats.org/officeDocument/2006/relationships/slideLayout" Target="../slideLayouts/slideLayout170.xml"/><Relationship Id="rId16" Type="http://schemas.openxmlformats.org/officeDocument/2006/relationships/image" Target="../media/image2.jpe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3.xml"/><Relationship Id="rId5" Type="http://schemas.openxmlformats.org/officeDocument/2006/relationships/slideLayout" Target="../slideLayouts/slideLayout173.xml"/><Relationship Id="rId15" Type="http://schemas.openxmlformats.org/officeDocument/2006/relationships/image" Target="../media/image1.emf"/><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oleObject" Target="../embeddings/oleObject2.bin"/></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tags" Target="../tags/tag840.xml"/><Relationship Id="rId3" Type="http://schemas.openxmlformats.org/officeDocument/2006/relationships/slideLayout" Target="../slideLayouts/slideLayout441.xml"/><Relationship Id="rId7" Type="http://schemas.openxmlformats.org/officeDocument/2006/relationships/slideLayout" Target="../slideLayouts/slideLayout445.xml"/><Relationship Id="rId12" Type="http://schemas.openxmlformats.org/officeDocument/2006/relationships/vmlDrawing" Target="../drawings/vmlDrawing29.vml"/><Relationship Id="rId2" Type="http://schemas.openxmlformats.org/officeDocument/2006/relationships/slideLayout" Target="../slideLayouts/slideLayout440.xml"/><Relationship Id="rId16" Type="http://schemas.openxmlformats.org/officeDocument/2006/relationships/image" Target="../media/image2.jpeg"/><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theme" Target="../theme/theme30.xml"/><Relationship Id="rId5" Type="http://schemas.openxmlformats.org/officeDocument/2006/relationships/slideLayout" Target="../slideLayouts/slideLayout443.xml"/><Relationship Id="rId15" Type="http://schemas.openxmlformats.org/officeDocument/2006/relationships/image" Target="../media/image1.emf"/><Relationship Id="rId10" Type="http://schemas.openxmlformats.org/officeDocument/2006/relationships/slideLayout" Target="../slideLayouts/slideLayout448.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oleObject" Target="../embeddings/oleObject29.bin"/></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tags" Target="../tags/tag861.xml"/><Relationship Id="rId3" Type="http://schemas.openxmlformats.org/officeDocument/2006/relationships/slideLayout" Target="../slideLayouts/slideLayout451.xml"/><Relationship Id="rId7" Type="http://schemas.openxmlformats.org/officeDocument/2006/relationships/slideLayout" Target="../slideLayouts/slideLayout455.xml"/><Relationship Id="rId12" Type="http://schemas.openxmlformats.org/officeDocument/2006/relationships/vmlDrawing" Target="../drawings/vmlDrawing30.vml"/><Relationship Id="rId2" Type="http://schemas.openxmlformats.org/officeDocument/2006/relationships/slideLayout" Target="../slideLayouts/slideLayout450.xml"/><Relationship Id="rId16" Type="http://schemas.openxmlformats.org/officeDocument/2006/relationships/image" Target="../media/image2.jpeg"/><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theme" Target="../theme/theme31.xml"/><Relationship Id="rId5" Type="http://schemas.openxmlformats.org/officeDocument/2006/relationships/slideLayout" Target="../slideLayouts/slideLayout453.xml"/><Relationship Id="rId15" Type="http://schemas.openxmlformats.org/officeDocument/2006/relationships/image" Target="../media/image1.emf"/><Relationship Id="rId10" Type="http://schemas.openxmlformats.org/officeDocument/2006/relationships/slideLayout" Target="../slideLayouts/slideLayout458.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oleObject" Target="../embeddings/oleObject30.bin"/></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tags" Target="../tags/tag882.xml"/><Relationship Id="rId3" Type="http://schemas.openxmlformats.org/officeDocument/2006/relationships/slideLayout" Target="../slideLayouts/slideLayout461.xml"/><Relationship Id="rId7" Type="http://schemas.openxmlformats.org/officeDocument/2006/relationships/slideLayout" Target="../slideLayouts/slideLayout465.xml"/><Relationship Id="rId12" Type="http://schemas.openxmlformats.org/officeDocument/2006/relationships/vmlDrawing" Target="../drawings/vmlDrawing31.vml"/><Relationship Id="rId2" Type="http://schemas.openxmlformats.org/officeDocument/2006/relationships/slideLayout" Target="../slideLayouts/slideLayout460.xml"/><Relationship Id="rId16" Type="http://schemas.openxmlformats.org/officeDocument/2006/relationships/image" Target="../media/image2.jpeg"/><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theme" Target="../theme/theme32.xml"/><Relationship Id="rId5" Type="http://schemas.openxmlformats.org/officeDocument/2006/relationships/slideLayout" Target="../slideLayouts/slideLayout463.xml"/><Relationship Id="rId15" Type="http://schemas.openxmlformats.org/officeDocument/2006/relationships/image" Target="../media/image1.emf"/><Relationship Id="rId10" Type="http://schemas.openxmlformats.org/officeDocument/2006/relationships/slideLayout" Target="../slideLayouts/slideLayout468.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oleObject" Target="../embeddings/oleObject31.bin"/></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tags" Target="../tags/tag903.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vmlDrawing" Target="../drawings/vmlDrawing32.vml"/><Relationship Id="rId2" Type="http://schemas.openxmlformats.org/officeDocument/2006/relationships/slideLayout" Target="../slideLayouts/slideLayout470.xml"/><Relationship Id="rId16" Type="http://schemas.openxmlformats.org/officeDocument/2006/relationships/image" Target="../media/image2.jpeg"/><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theme" Target="../theme/theme33.xml"/><Relationship Id="rId5" Type="http://schemas.openxmlformats.org/officeDocument/2006/relationships/slideLayout" Target="../slideLayouts/slideLayout473.xml"/><Relationship Id="rId15" Type="http://schemas.openxmlformats.org/officeDocument/2006/relationships/image" Target="../media/image1.emf"/><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oleObject" Target="../embeddings/oleObject32.bin"/></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ags" Target="../tags/tag924.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vmlDrawing" Target="../drawings/vmlDrawing33.vml"/><Relationship Id="rId2" Type="http://schemas.openxmlformats.org/officeDocument/2006/relationships/slideLayout" Target="../slideLayouts/slideLayout480.xml"/><Relationship Id="rId16" Type="http://schemas.openxmlformats.org/officeDocument/2006/relationships/image" Target="../media/image2.jpeg"/><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theme" Target="../theme/theme34.xml"/><Relationship Id="rId5" Type="http://schemas.openxmlformats.org/officeDocument/2006/relationships/slideLayout" Target="../slideLayouts/slideLayout483.xml"/><Relationship Id="rId15" Type="http://schemas.openxmlformats.org/officeDocument/2006/relationships/image" Target="../media/image1.emf"/><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oleObject" Target="../embeddings/oleObject33.bin"/></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oleObject" Target="../embeddings/oleObject34.bin"/><Relationship Id="rId3" Type="http://schemas.openxmlformats.org/officeDocument/2006/relationships/slideLayout" Target="../slideLayouts/slideLayout491.xml"/><Relationship Id="rId7" Type="http://schemas.openxmlformats.org/officeDocument/2006/relationships/slideLayout" Target="../slideLayouts/slideLayout495.xml"/><Relationship Id="rId12" Type="http://schemas.openxmlformats.org/officeDocument/2006/relationships/tags" Target="../tags/tag945.xml"/><Relationship Id="rId2" Type="http://schemas.openxmlformats.org/officeDocument/2006/relationships/slideLayout" Target="../slideLayouts/slideLayout490.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vmlDrawing" Target="../drawings/vmlDrawing34.vml"/><Relationship Id="rId5" Type="http://schemas.openxmlformats.org/officeDocument/2006/relationships/slideLayout" Target="../slideLayouts/slideLayout493.xml"/><Relationship Id="rId15" Type="http://schemas.openxmlformats.org/officeDocument/2006/relationships/image" Target="../media/image2.jpeg"/><Relationship Id="rId10" Type="http://schemas.openxmlformats.org/officeDocument/2006/relationships/theme" Target="../theme/theme35.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tags" Target="../tags/tag294.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vmlDrawing" Target="../drawings/vmlDrawing3.vml"/><Relationship Id="rId2" Type="http://schemas.openxmlformats.org/officeDocument/2006/relationships/slideLayout" Target="../slideLayouts/slideLayout180.xml"/><Relationship Id="rId16" Type="http://schemas.openxmlformats.org/officeDocument/2006/relationships/image" Target="../media/image2.jpeg"/><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theme" Target="../theme/theme4.xml"/><Relationship Id="rId5" Type="http://schemas.openxmlformats.org/officeDocument/2006/relationships/slideLayout" Target="../slideLayouts/slideLayout183.xml"/><Relationship Id="rId15" Type="http://schemas.openxmlformats.org/officeDocument/2006/relationships/image" Target="../media/image1.emf"/><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oleObject" Target="../embeddings/oleObject3.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tags" Target="../tags/tag315.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vmlDrawing" Target="../drawings/vmlDrawing4.vml"/><Relationship Id="rId2" Type="http://schemas.openxmlformats.org/officeDocument/2006/relationships/slideLayout" Target="../slideLayouts/slideLayout190.xml"/><Relationship Id="rId16" Type="http://schemas.openxmlformats.org/officeDocument/2006/relationships/image" Target="../media/image2.jpe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theme" Target="../theme/theme5.xml"/><Relationship Id="rId5" Type="http://schemas.openxmlformats.org/officeDocument/2006/relationships/slideLayout" Target="../slideLayouts/slideLayout193.xml"/><Relationship Id="rId15" Type="http://schemas.openxmlformats.org/officeDocument/2006/relationships/image" Target="../media/image1.emf"/><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oleObject" Target="../embeddings/oleObject4.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ags" Target="../tags/tag33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vmlDrawing" Target="../drawings/vmlDrawing5.vml"/><Relationship Id="rId2" Type="http://schemas.openxmlformats.org/officeDocument/2006/relationships/slideLayout" Target="../slideLayouts/slideLayout200.xml"/><Relationship Id="rId16" Type="http://schemas.openxmlformats.org/officeDocument/2006/relationships/image" Target="../media/image2.jpeg"/><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theme" Target="../theme/theme6.xml"/><Relationship Id="rId5" Type="http://schemas.openxmlformats.org/officeDocument/2006/relationships/slideLayout" Target="../slideLayouts/slideLayout203.xml"/><Relationship Id="rId15" Type="http://schemas.openxmlformats.org/officeDocument/2006/relationships/image" Target="../media/image1.emf"/><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tags" Target="../tags/tag357.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vmlDrawing" Target="../drawings/vmlDrawing6.vml"/><Relationship Id="rId2" Type="http://schemas.openxmlformats.org/officeDocument/2006/relationships/slideLayout" Target="../slideLayouts/slideLayout210.xml"/><Relationship Id="rId16" Type="http://schemas.openxmlformats.org/officeDocument/2006/relationships/image" Target="../media/image2.jpe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theme" Target="../theme/theme7.xml"/><Relationship Id="rId5" Type="http://schemas.openxmlformats.org/officeDocument/2006/relationships/slideLayout" Target="../slideLayouts/slideLayout213.xml"/><Relationship Id="rId15" Type="http://schemas.openxmlformats.org/officeDocument/2006/relationships/image" Target="../media/image1.emf"/><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oleObject" Target="../embeddings/oleObject6.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tags" Target="../tags/tag378.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vmlDrawing" Target="../drawings/vmlDrawing7.vml"/><Relationship Id="rId2" Type="http://schemas.openxmlformats.org/officeDocument/2006/relationships/slideLayout" Target="../slideLayouts/slideLayout220.xml"/><Relationship Id="rId16" Type="http://schemas.openxmlformats.org/officeDocument/2006/relationships/image" Target="../media/image2.jpeg"/><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theme" Target="../theme/theme8.xml"/><Relationship Id="rId5" Type="http://schemas.openxmlformats.org/officeDocument/2006/relationships/slideLayout" Target="../slideLayouts/slideLayout223.xml"/><Relationship Id="rId15" Type="http://schemas.openxmlformats.org/officeDocument/2006/relationships/image" Target="../media/image1.emf"/><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oleObject" Target="../embeddings/oleObject7.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tags" Target="../tags/tag399.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vmlDrawing" Target="../drawings/vmlDrawing8.vml"/><Relationship Id="rId2" Type="http://schemas.openxmlformats.org/officeDocument/2006/relationships/slideLayout" Target="../slideLayouts/slideLayout230.xml"/><Relationship Id="rId16" Type="http://schemas.openxmlformats.org/officeDocument/2006/relationships/image" Target="../media/image2.jpeg"/><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theme" Target="../theme/theme9.xml"/><Relationship Id="rId5" Type="http://schemas.openxmlformats.org/officeDocument/2006/relationships/slideLayout" Target="../slideLayouts/slideLayout233.xml"/><Relationship Id="rId15" Type="http://schemas.openxmlformats.org/officeDocument/2006/relationships/image" Target="../media/image1.emf"/><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oleObject" Target="../embeddings/oleObject8.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1576413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921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345705744"/>
      </p:ext>
    </p:extLst>
  </p:cSld>
  <p:clrMap bg1="lt1" tx1="dk1" bg2="lt2" tx2="dk2" accent1="accent1" accent2="accent2" accent3="accent3" accent4="accent4" accent5="accent5" accent6="accent6" hlink="hlink" folHlink="folHlink"/>
  <p:sldLayoutIdLst>
    <p:sldLayoutId id="2147486537" r:id="rId1"/>
    <p:sldLayoutId id="2147486538" r:id="rId2"/>
    <p:sldLayoutId id="2147486539" r:id="rId3"/>
    <p:sldLayoutId id="2147486540" r:id="rId4"/>
    <p:sldLayoutId id="2147486541" r:id="rId5"/>
    <p:sldLayoutId id="2147486542" r:id="rId6"/>
    <p:sldLayoutId id="2147486543" r:id="rId7"/>
    <p:sldLayoutId id="2147486544" r:id="rId8"/>
    <p:sldLayoutId id="2147486545" r:id="rId9"/>
    <p:sldLayoutId id="2147486546"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11335322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24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32541981"/>
      </p:ext>
    </p:extLst>
  </p:cSld>
  <p:clrMap bg1="lt1" tx1="dk1" bg2="lt2" tx2="dk2" accent1="accent1" accent2="accent2" accent3="accent3" accent4="accent4" accent5="accent5" accent6="accent6" hlink="hlink" folHlink="folHlink"/>
  <p:sldLayoutIdLst>
    <p:sldLayoutId id="2147486548" r:id="rId1"/>
    <p:sldLayoutId id="2147486549" r:id="rId2"/>
    <p:sldLayoutId id="2147486550" r:id="rId3"/>
    <p:sldLayoutId id="2147486551" r:id="rId4"/>
    <p:sldLayoutId id="2147486552" r:id="rId5"/>
    <p:sldLayoutId id="2147486553" r:id="rId6"/>
    <p:sldLayoutId id="2147486554" r:id="rId7"/>
    <p:sldLayoutId id="2147486555" r:id="rId8"/>
    <p:sldLayoutId id="2147486556" r:id="rId9"/>
    <p:sldLayoutId id="2147486557"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16465319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126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081829668"/>
      </p:ext>
    </p:extLst>
  </p:cSld>
  <p:clrMap bg1="lt1" tx1="dk1" bg2="lt2" tx2="dk2" accent1="accent1" accent2="accent2" accent3="accent3" accent4="accent4" accent5="accent5" accent6="accent6" hlink="hlink" folHlink="folHlink"/>
  <p:sldLayoutIdLst>
    <p:sldLayoutId id="2147486559" r:id="rId1"/>
    <p:sldLayoutId id="2147486560" r:id="rId2"/>
    <p:sldLayoutId id="2147486561" r:id="rId3"/>
    <p:sldLayoutId id="2147486562" r:id="rId4"/>
    <p:sldLayoutId id="2147486563" r:id="rId5"/>
    <p:sldLayoutId id="2147486564" r:id="rId6"/>
    <p:sldLayoutId id="2147486565" r:id="rId7"/>
    <p:sldLayoutId id="2147486566" r:id="rId8"/>
    <p:sldLayoutId id="2147486567" r:id="rId9"/>
    <p:sldLayoutId id="2147486568"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84765313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229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474005482"/>
      </p:ext>
    </p:extLst>
  </p:cSld>
  <p:clrMap bg1="lt1" tx1="dk1" bg2="lt2" tx2="dk2" accent1="accent1" accent2="accent2" accent3="accent3" accent4="accent4" accent5="accent5" accent6="accent6" hlink="hlink" folHlink="folHlink"/>
  <p:sldLayoutIdLst>
    <p:sldLayoutId id="2147486570" r:id="rId1"/>
    <p:sldLayoutId id="2147486571" r:id="rId2"/>
    <p:sldLayoutId id="2147486572" r:id="rId3"/>
    <p:sldLayoutId id="2147486573" r:id="rId4"/>
    <p:sldLayoutId id="2147486574" r:id="rId5"/>
    <p:sldLayoutId id="2147486575" r:id="rId6"/>
    <p:sldLayoutId id="2147486576" r:id="rId7"/>
    <p:sldLayoutId id="2147486577" r:id="rId8"/>
    <p:sldLayoutId id="2147486578" r:id="rId9"/>
    <p:sldLayoutId id="2147486579"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95779548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331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824323885"/>
      </p:ext>
    </p:extLst>
  </p:cSld>
  <p:clrMap bg1="lt1" tx1="dk1" bg2="lt2" tx2="dk2" accent1="accent1" accent2="accent2" accent3="accent3" accent4="accent4" accent5="accent5" accent6="accent6" hlink="hlink" folHlink="folHlink"/>
  <p:sldLayoutIdLst>
    <p:sldLayoutId id="2147486581" r:id="rId1"/>
    <p:sldLayoutId id="2147486582" r:id="rId2"/>
    <p:sldLayoutId id="2147486583" r:id="rId3"/>
    <p:sldLayoutId id="2147486584" r:id="rId4"/>
    <p:sldLayoutId id="2147486585" r:id="rId5"/>
    <p:sldLayoutId id="2147486586" r:id="rId6"/>
    <p:sldLayoutId id="2147486587" r:id="rId7"/>
    <p:sldLayoutId id="2147486588" r:id="rId8"/>
    <p:sldLayoutId id="2147486589" r:id="rId9"/>
    <p:sldLayoutId id="214748659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762712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433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74948153"/>
      </p:ext>
    </p:extLst>
  </p:cSld>
  <p:clrMap bg1="lt1" tx1="dk1" bg2="lt2" tx2="dk2" accent1="accent1" accent2="accent2" accent3="accent3" accent4="accent4" accent5="accent5" accent6="accent6" hlink="hlink" folHlink="folHlink"/>
  <p:sldLayoutIdLst>
    <p:sldLayoutId id="2147486592" r:id="rId1"/>
    <p:sldLayoutId id="2147486593" r:id="rId2"/>
    <p:sldLayoutId id="2147486594" r:id="rId3"/>
    <p:sldLayoutId id="2147486595" r:id="rId4"/>
    <p:sldLayoutId id="2147486596" r:id="rId5"/>
    <p:sldLayoutId id="2147486597" r:id="rId6"/>
    <p:sldLayoutId id="2147486598" r:id="rId7"/>
    <p:sldLayoutId id="2147486599" r:id="rId8"/>
    <p:sldLayoutId id="2147486600" r:id="rId9"/>
    <p:sldLayoutId id="2147486601"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46868687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536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150053202"/>
      </p:ext>
    </p:extLst>
  </p:cSld>
  <p:clrMap bg1="lt1" tx1="dk1" bg2="lt2" tx2="dk2" accent1="accent1" accent2="accent2" accent3="accent3" accent4="accent4" accent5="accent5" accent6="accent6" hlink="hlink" folHlink="folHlink"/>
  <p:sldLayoutIdLst>
    <p:sldLayoutId id="2147486603" r:id="rId1"/>
    <p:sldLayoutId id="2147486604" r:id="rId2"/>
    <p:sldLayoutId id="2147486605" r:id="rId3"/>
    <p:sldLayoutId id="2147486606" r:id="rId4"/>
    <p:sldLayoutId id="2147486607" r:id="rId5"/>
    <p:sldLayoutId id="2147486608" r:id="rId6"/>
    <p:sldLayoutId id="2147486609" r:id="rId7"/>
    <p:sldLayoutId id="2147486610" r:id="rId8"/>
    <p:sldLayoutId id="2147486611" r:id="rId9"/>
    <p:sldLayoutId id="2147486612"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8858133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638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896585541"/>
      </p:ext>
    </p:extLst>
  </p:cSld>
  <p:clrMap bg1="lt1" tx1="dk1" bg2="lt2" tx2="dk2" accent1="accent1" accent2="accent2" accent3="accent3" accent4="accent4" accent5="accent5" accent6="accent6" hlink="hlink" folHlink="folHlink"/>
  <p:sldLayoutIdLst>
    <p:sldLayoutId id="2147486614" r:id="rId1"/>
    <p:sldLayoutId id="2147486615" r:id="rId2"/>
    <p:sldLayoutId id="2147486616" r:id="rId3"/>
    <p:sldLayoutId id="2147486617" r:id="rId4"/>
    <p:sldLayoutId id="2147486618" r:id="rId5"/>
    <p:sldLayoutId id="2147486619" r:id="rId6"/>
    <p:sldLayoutId id="2147486620" r:id="rId7"/>
    <p:sldLayoutId id="2147486621" r:id="rId8"/>
    <p:sldLayoutId id="2147486622" r:id="rId9"/>
    <p:sldLayoutId id="2147486623"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57494953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741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060319792"/>
      </p:ext>
    </p:extLst>
  </p:cSld>
  <p:clrMap bg1="lt1" tx1="dk1" bg2="lt2" tx2="dk2" accent1="accent1" accent2="accent2" accent3="accent3" accent4="accent4" accent5="accent5" accent6="accent6" hlink="hlink" folHlink="folHlink"/>
  <p:sldLayoutIdLst>
    <p:sldLayoutId id="2147486625" r:id="rId1"/>
    <p:sldLayoutId id="2147486626" r:id="rId2"/>
    <p:sldLayoutId id="2147486627" r:id="rId3"/>
    <p:sldLayoutId id="2147486628" r:id="rId4"/>
    <p:sldLayoutId id="2147486629" r:id="rId5"/>
    <p:sldLayoutId id="2147486630" r:id="rId6"/>
    <p:sldLayoutId id="2147486631" r:id="rId7"/>
    <p:sldLayoutId id="2147486632" r:id="rId8"/>
    <p:sldLayoutId id="2147486633" r:id="rId9"/>
    <p:sldLayoutId id="2147486634"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191225755"/>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843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195803512"/>
      </p:ext>
    </p:extLst>
  </p:cSld>
  <p:clrMap bg1="lt1" tx1="dk1" bg2="lt2" tx2="dk2" accent1="accent1" accent2="accent2" accent3="accent3" accent4="accent4" accent5="accent5" accent6="accent6" hlink="hlink" folHlink="folHlink"/>
  <p:sldLayoutIdLst>
    <p:sldLayoutId id="2147486636" r:id="rId1"/>
    <p:sldLayoutId id="2147486637" r:id="rId2"/>
    <p:sldLayoutId id="2147486638" r:id="rId3"/>
    <p:sldLayoutId id="2147486639" r:id="rId4"/>
    <p:sldLayoutId id="2147486640" r:id="rId5"/>
    <p:sldLayoutId id="2147486641" r:id="rId6"/>
    <p:sldLayoutId id="2147486642" r:id="rId7"/>
    <p:sldLayoutId id="2147486643" r:id="rId8"/>
    <p:sldLayoutId id="2147486644" r:id="rId9"/>
    <p:sldLayoutId id="2147486645"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60"/>
            </p:custDataLst>
            <p:extLst>
              <p:ext uri="{D42A27DB-BD31-4B8C-83A1-F6EECF244321}">
                <p14:modId xmlns:p14="http://schemas.microsoft.com/office/powerpoint/2010/main" val="162020896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2" name="think-cell Slide" r:id="rId161" imgW="0" imgH="0" progId="TCLayout.ActiveDocument.1">
                  <p:embed/>
                </p:oleObj>
              </mc:Choice>
              <mc:Fallback>
                <p:oleObj name="think-cell Slide" r:id="rId161" imgW="0" imgH="0" progId="TCLayout.ActiveDocument.1">
                  <p:embed/>
                  <p:pic>
                    <p:nvPicPr>
                      <p:cNvPr id="0" name="Picture 14" descr="rId1"/>
                      <p:cNvPicPr>
                        <a:picLocks noChangeAspect="1" noChangeArrowheads="1"/>
                      </p:cNvPicPr>
                      <p:nvPr/>
                    </p:nvPicPr>
                    <p:blipFill>
                      <a:blip r:embed="rId162">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smtClean="0">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76565" y="6597636"/>
            <a:ext cx="73098"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669006"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smtClean="0">
                <a:solidFill>
                  <a:srgbClr val="000000"/>
                </a:solidFill>
                <a:sym typeface="+mn-lt"/>
              </a:rPr>
              <a:t>Source: xxx</a:t>
            </a:r>
          </a:p>
        </p:txBody>
      </p:sp>
      <p:sp>
        <p:nvSpPr>
          <p:cNvPr id="56" name="Notes" hidden="1"/>
          <p:cNvSpPr txBox="1"/>
          <p:nvPr/>
        </p:nvSpPr>
        <p:spPr>
          <a:xfrm>
            <a:off x="681405" y="6418697"/>
            <a:ext cx="405217"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smtClean="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smtClean="0">
                <a:solidFill>
                  <a:srgbClr val="000000"/>
                </a:solidFill>
                <a:sym typeface="+mn-lt"/>
              </a:endParaRPr>
            </a:p>
          </p:txBody>
        </p:sp>
        <p:sp>
          <p:nvSpPr>
            <p:cNvPr id="50" name="LegendText"/>
            <p:cNvSpPr txBox="1"/>
            <p:nvPr/>
          </p:nvSpPr>
          <p:spPr>
            <a:xfrm>
              <a:off x="1036639" y="6196726"/>
              <a:ext cx="514732"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smtClea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smtClean="0">
                <a:solidFill>
                  <a:srgbClr val="000000"/>
                </a:solidFill>
                <a:sym typeface="+mn-lt"/>
              </a:rPr>
              <a:t>15 Point Text: Level 0</a:t>
            </a:r>
            <a:endParaRPr lang="en-US" sz="1500" smtClean="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smtClean="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smtClean="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smtClean="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smtClean="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Tree>
    <p:extLst>
      <p:ext uri="{BB962C8B-B14F-4D97-AF65-F5344CB8AC3E}">
        <p14:creationId xmlns:p14="http://schemas.microsoft.com/office/powerpoint/2010/main" val="570241178"/>
      </p:ext>
    </p:extLst>
  </p:cSld>
  <p:clrMap bg1="lt1" tx1="dk1" bg2="lt2" tx2="dk2" accent1="accent1" accent2="accent2" accent3="accent3" accent4="accent4" accent5="accent5" accent6="accent6" hlink="hlink" folHlink="folHlink"/>
  <p:sldLayoutIdLst>
    <p:sldLayoutId id="2147483660" r:id="rId1"/>
    <p:sldLayoutId id="2147486303" r:id="rId2"/>
    <p:sldLayoutId id="2147486304" r:id="rId3"/>
    <p:sldLayoutId id="2147486305" r:id="rId4"/>
    <p:sldLayoutId id="2147486306" r:id="rId5"/>
    <p:sldLayoutId id="2147486307" r:id="rId6"/>
    <p:sldLayoutId id="2147486308" r:id="rId7"/>
    <p:sldLayoutId id="2147486309" r:id="rId8"/>
    <p:sldLayoutId id="2147486310" r:id="rId9"/>
    <p:sldLayoutId id="2147486311" r:id="rId10"/>
    <p:sldLayoutId id="2147486312" r:id="rId11"/>
    <p:sldLayoutId id="2147486313" r:id="rId12"/>
    <p:sldLayoutId id="2147486314" r:id="rId13"/>
    <p:sldLayoutId id="2147486315" r:id="rId14"/>
    <p:sldLayoutId id="2147486316" r:id="rId15"/>
    <p:sldLayoutId id="2147486317" r:id="rId16"/>
    <p:sldLayoutId id="2147486318" r:id="rId17"/>
    <p:sldLayoutId id="2147486319" r:id="rId18"/>
    <p:sldLayoutId id="2147486320" r:id="rId19"/>
    <p:sldLayoutId id="2147486321" r:id="rId20"/>
    <p:sldLayoutId id="2147486322" r:id="rId21"/>
    <p:sldLayoutId id="2147486323" r:id="rId22"/>
    <p:sldLayoutId id="2147486324" r:id="rId23"/>
    <p:sldLayoutId id="2147486325" r:id="rId24"/>
    <p:sldLayoutId id="2147486326" r:id="rId25"/>
    <p:sldLayoutId id="2147486327" r:id="rId26"/>
    <p:sldLayoutId id="2147486328" r:id="rId27"/>
    <p:sldLayoutId id="2147486329" r:id="rId28"/>
    <p:sldLayoutId id="2147486330" r:id="rId29"/>
    <p:sldLayoutId id="2147486331" r:id="rId30"/>
    <p:sldLayoutId id="2147486332" r:id="rId31"/>
    <p:sldLayoutId id="2147486333" r:id="rId32"/>
    <p:sldLayoutId id="2147486334" r:id="rId33"/>
    <p:sldLayoutId id="2147486335" r:id="rId34"/>
    <p:sldLayoutId id="2147486336" r:id="rId35"/>
    <p:sldLayoutId id="2147486337" r:id="rId36"/>
    <p:sldLayoutId id="2147486338" r:id="rId37"/>
    <p:sldLayoutId id="2147486339" r:id="rId38"/>
    <p:sldLayoutId id="2147486340" r:id="rId39"/>
    <p:sldLayoutId id="2147486341" r:id="rId40"/>
    <p:sldLayoutId id="2147486342" r:id="rId41"/>
    <p:sldLayoutId id="2147486343" r:id="rId42"/>
    <p:sldLayoutId id="2147486344" r:id="rId43"/>
    <p:sldLayoutId id="2147486345" r:id="rId44"/>
    <p:sldLayoutId id="2147486346" r:id="rId45"/>
    <p:sldLayoutId id="2147486347" r:id="rId46"/>
    <p:sldLayoutId id="2147486348" r:id="rId47"/>
    <p:sldLayoutId id="2147486349" r:id="rId48"/>
    <p:sldLayoutId id="2147486350" r:id="rId49"/>
    <p:sldLayoutId id="2147486351" r:id="rId50"/>
    <p:sldLayoutId id="2147486352" r:id="rId51"/>
    <p:sldLayoutId id="2147486353" r:id="rId52"/>
    <p:sldLayoutId id="2147486354" r:id="rId53"/>
    <p:sldLayoutId id="2147486355" r:id="rId54"/>
    <p:sldLayoutId id="2147486356" r:id="rId55"/>
    <p:sldLayoutId id="2147486357" r:id="rId56"/>
    <p:sldLayoutId id="2147486358" r:id="rId57"/>
    <p:sldLayoutId id="2147486359" r:id="rId58"/>
    <p:sldLayoutId id="2147486360" r:id="rId59"/>
    <p:sldLayoutId id="2147486361" r:id="rId60"/>
    <p:sldLayoutId id="2147486362" r:id="rId61"/>
    <p:sldLayoutId id="2147486363" r:id="rId62"/>
    <p:sldLayoutId id="2147486364" r:id="rId63"/>
    <p:sldLayoutId id="2147486365" r:id="rId64"/>
    <p:sldLayoutId id="2147486366" r:id="rId65"/>
    <p:sldLayoutId id="2147486367" r:id="rId66"/>
    <p:sldLayoutId id="2147486368" r:id="rId67"/>
    <p:sldLayoutId id="2147486369" r:id="rId68"/>
    <p:sldLayoutId id="2147486370" r:id="rId69"/>
    <p:sldLayoutId id="2147486371" r:id="rId70"/>
    <p:sldLayoutId id="2147486372" r:id="rId71"/>
    <p:sldLayoutId id="2147486373" r:id="rId72"/>
    <p:sldLayoutId id="2147486374" r:id="rId73"/>
    <p:sldLayoutId id="2147486375" r:id="rId74"/>
    <p:sldLayoutId id="2147486376" r:id="rId75"/>
    <p:sldLayoutId id="2147486377" r:id="rId76"/>
    <p:sldLayoutId id="2147486378" r:id="rId77"/>
    <p:sldLayoutId id="2147486379" r:id="rId78"/>
    <p:sldLayoutId id="2147486380" r:id="rId79"/>
    <p:sldLayoutId id="2147486381" r:id="rId80"/>
    <p:sldLayoutId id="2147486382" r:id="rId81"/>
    <p:sldLayoutId id="2147486383" r:id="rId82"/>
    <p:sldLayoutId id="2147486384" r:id="rId83"/>
    <p:sldLayoutId id="2147486385" r:id="rId84"/>
    <p:sldLayoutId id="2147486386" r:id="rId85"/>
    <p:sldLayoutId id="2147486387" r:id="rId86"/>
    <p:sldLayoutId id="2147486388" r:id="rId87"/>
    <p:sldLayoutId id="2147486389" r:id="rId88"/>
    <p:sldLayoutId id="2147486390" r:id="rId89"/>
    <p:sldLayoutId id="2147486391" r:id="rId90"/>
    <p:sldLayoutId id="2147486392" r:id="rId91"/>
    <p:sldLayoutId id="2147486393" r:id="rId92"/>
    <p:sldLayoutId id="2147486394" r:id="rId93"/>
    <p:sldLayoutId id="2147486395" r:id="rId94"/>
    <p:sldLayoutId id="2147486396" r:id="rId95"/>
    <p:sldLayoutId id="2147486397" r:id="rId96"/>
    <p:sldLayoutId id="2147486398" r:id="rId97"/>
    <p:sldLayoutId id="2147486399" r:id="rId98"/>
    <p:sldLayoutId id="2147486400" r:id="rId99"/>
    <p:sldLayoutId id="2147486401" r:id="rId100"/>
    <p:sldLayoutId id="2147486402" r:id="rId101"/>
    <p:sldLayoutId id="2147486403" r:id="rId102"/>
    <p:sldLayoutId id="2147486404" r:id="rId103"/>
    <p:sldLayoutId id="2147486405" r:id="rId104"/>
    <p:sldLayoutId id="2147486406" r:id="rId105"/>
    <p:sldLayoutId id="2147486407" r:id="rId106"/>
    <p:sldLayoutId id="2147486408" r:id="rId107"/>
    <p:sldLayoutId id="2147486409" r:id="rId108"/>
    <p:sldLayoutId id="2147486410" r:id="rId109"/>
    <p:sldLayoutId id="2147486411" r:id="rId110"/>
    <p:sldLayoutId id="2147486412" r:id="rId111"/>
    <p:sldLayoutId id="2147486413" r:id="rId112"/>
    <p:sldLayoutId id="2147486414" r:id="rId113"/>
    <p:sldLayoutId id="2147486415" r:id="rId114"/>
    <p:sldLayoutId id="2147486416" r:id="rId115"/>
    <p:sldLayoutId id="2147486417" r:id="rId116"/>
    <p:sldLayoutId id="2147486418" r:id="rId117"/>
    <p:sldLayoutId id="2147486419" r:id="rId118"/>
    <p:sldLayoutId id="2147486420" r:id="rId119"/>
    <p:sldLayoutId id="2147486421" r:id="rId120"/>
    <p:sldLayoutId id="2147486422" r:id="rId121"/>
    <p:sldLayoutId id="2147486423" r:id="rId122"/>
    <p:sldLayoutId id="2147486424" r:id="rId123"/>
    <p:sldLayoutId id="2147486425" r:id="rId124"/>
    <p:sldLayoutId id="2147486426" r:id="rId125"/>
    <p:sldLayoutId id="2147486427" r:id="rId126"/>
    <p:sldLayoutId id="2147486428" r:id="rId127"/>
    <p:sldLayoutId id="2147486429" r:id="rId128"/>
    <p:sldLayoutId id="2147486430" r:id="rId129"/>
    <p:sldLayoutId id="2147486431" r:id="rId130"/>
    <p:sldLayoutId id="2147486432" r:id="rId131"/>
    <p:sldLayoutId id="2147486433" r:id="rId132"/>
    <p:sldLayoutId id="2147486434" r:id="rId133"/>
    <p:sldLayoutId id="2147486435" r:id="rId134"/>
    <p:sldLayoutId id="2147486436" r:id="rId135"/>
    <p:sldLayoutId id="2147486437" r:id="rId136"/>
    <p:sldLayoutId id="2147486438" r:id="rId137"/>
    <p:sldLayoutId id="2147486439" r:id="rId138"/>
    <p:sldLayoutId id="2147486440" r:id="rId139"/>
    <p:sldLayoutId id="2147486441" r:id="rId140"/>
    <p:sldLayoutId id="2147486442" r:id="rId141"/>
    <p:sldLayoutId id="2147486443" r:id="rId142"/>
    <p:sldLayoutId id="2147486444" r:id="rId143"/>
    <p:sldLayoutId id="2147486445" r:id="rId144"/>
    <p:sldLayoutId id="2147486446" r:id="rId145"/>
    <p:sldLayoutId id="2147486447" r:id="rId146"/>
    <p:sldLayoutId id="2147486448" r:id="rId147"/>
    <p:sldLayoutId id="2147486449" r:id="rId148"/>
    <p:sldLayoutId id="2147486450" r:id="rId149"/>
    <p:sldLayoutId id="2147486451" r:id="rId150"/>
    <p:sldLayoutId id="2147486452" r:id="rId151"/>
    <p:sldLayoutId id="2147486453" r:id="rId152"/>
    <p:sldLayoutId id="2147486454" r:id="rId153"/>
    <p:sldLayoutId id="2147486455" r:id="rId154"/>
    <p:sldLayoutId id="2147486456" r:id="rId155"/>
    <p:sldLayoutId id="2147486457" r:id="rId156"/>
    <p:sldLayoutId id="2147486458" r:id="rId157"/>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3372123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945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201743001"/>
      </p:ext>
    </p:extLst>
  </p:cSld>
  <p:clrMap bg1="lt1" tx1="dk1" bg2="lt2" tx2="dk2" accent1="accent1" accent2="accent2" accent3="accent3" accent4="accent4" accent5="accent5" accent6="accent6" hlink="hlink" folHlink="folHlink"/>
  <p:sldLayoutIdLst>
    <p:sldLayoutId id="2147486647" r:id="rId1"/>
    <p:sldLayoutId id="2147486648" r:id="rId2"/>
    <p:sldLayoutId id="2147486649" r:id="rId3"/>
    <p:sldLayoutId id="2147486650" r:id="rId4"/>
    <p:sldLayoutId id="2147486651" r:id="rId5"/>
    <p:sldLayoutId id="2147486652" r:id="rId6"/>
    <p:sldLayoutId id="2147486653" r:id="rId7"/>
    <p:sldLayoutId id="2147486654" r:id="rId8"/>
    <p:sldLayoutId id="2147486655" r:id="rId9"/>
    <p:sldLayoutId id="2147486656"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40593339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048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975249903"/>
      </p:ext>
    </p:extLst>
  </p:cSld>
  <p:clrMap bg1="lt1" tx1="dk1" bg2="lt2" tx2="dk2" accent1="accent1" accent2="accent2" accent3="accent3" accent4="accent4" accent5="accent5" accent6="accent6" hlink="hlink" folHlink="folHlink"/>
  <p:sldLayoutIdLst>
    <p:sldLayoutId id="2147486658" r:id="rId1"/>
    <p:sldLayoutId id="2147486659" r:id="rId2"/>
    <p:sldLayoutId id="2147486660" r:id="rId3"/>
    <p:sldLayoutId id="2147486661" r:id="rId4"/>
    <p:sldLayoutId id="2147486662" r:id="rId5"/>
    <p:sldLayoutId id="2147486663" r:id="rId6"/>
    <p:sldLayoutId id="2147486664" r:id="rId7"/>
    <p:sldLayoutId id="2147486665" r:id="rId8"/>
    <p:sldLayoutId id="2147486666" r:id="rId9"/>
    <p:sldLayoutId id="2147486667"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25791629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150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073983353"/>
      </p:ext>
    </p:extLst>
  </p:cSld>
  <p:clrMap bg1="lt1" tx1="dk1" bg2="lt2" tx2="dk2" accent1="accent1" accent2="accent2" accent3="accent3" accent4="accent4" accent5="accent5" accent6="accent6" hlink="hlink" folHlink="folHlink"/>
  <p:sldLayoutIdLst>
    <p:sldLayoutId id="2147486669" r:id="rId1"/>
    <p:sldLayoutId id="2147486670" r:id="rId2"/>
    <p:sldLayoutId id="2147486671" r:id="rId3"/>
    <p:sldLayoutId id="2147486672" r:id="rId4"/>
    <p:sldLayoutId id="2147486673" r:id="rId5"/>
    <p:sldLayoutId id="2147486674" r:id="rId6"/>
    <p:sldLayoutId id="2147486675" r:id="rId7"/>
    <p:sldLayoutId id="2147486676" r:id="rId8"/>
    <p:sldLayoutId id="2147486677" r:id="rId9"/>
    <p:sldLayoutId id="2147486678"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04138200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253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007290183"/>
      </p:ext>
    </p:extLst>
  </p:cSld>
  <p:clrMap bg1="lt1" tx1="dk1" bg2="lt2" tx2="dk2" accent1="accent1" accent2="accent2" accent3="accent3" accent4="accent4" accent5="accent5" accent6="accent6" hlink="hlink" folHlink="folHlink"/>
  <p:sldLayoutIdLst>
    <p:sldLayoutId id="2147486680" r:id="rId1"/>
    <p:sldLayoutId id="2147486681" r:id="rId2"/>
    <p:sldLayoutId id="2147486682" r:id="rId3"/>
    <p:sldLayoutId id="2147486683" r:id="rId4"/>
    <p:sldLayoutId id="2147486684" r:id="rId5"/>
    <p:sldLayoutId id="2147486685" r:id="rId6"/>
    <p:sldLayoutId id="2147486686" r:id="rId7"/>
    <p:sldLayoutId id="2147486687" r:id="rId8"/>
    <p:sldLayoutId id="2147486688" r:id="rId9"/>
    <p:sldLayoutId id="2147486689"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26439668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355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632169637"/>
      </p:ext>
    </p:extLst>
  </p:cSld>
  <p:clrMap bg1="lt1" tx1="dk1" bg2="lt2" tx2="dk2" accent1="accent1" accent2="accent2" accent3="accent3" accent4="accent4" accent5="accent5" accent6="accent6" hlink="hlink" folHlink="folHlink"/>
  <p:sldLayoutIdLst>
    <p:sldLayoutId id="2147486691" r:id="rId1"/>
    <p:sldLayoutId id="2147486692" r:id="rId2"/>
    <p:sldLayoutId id="2147486693" r:id="rId3"/>
    <p:sldLayoutId id="2147486694" r:id="rId4"/>
    <p:sldLayoutId id="2147486695" r:id="rId5"/>
    <p:sldLayoutId id="2147486696" r:id="rId6"/>
    <p:sldLayoutId id="2147486697" r:id="rId7"/>
    <p:sldLayoutId id="2147486698" r:id="rId8"/>
    <p:sldLayoutId id="2147486699" r:id="rId9"/>
    <p:sldLayoutId id="214748670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49948799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457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594114920"/>
      </p:ext>
    </p:extLst>
  </p:cSld>
  <p:clrMap bg1="lt1" tx1="dk1" bg2="lt2" tx2="dk2" accent1="accent1" accent2="accent2" accent3="accent3" accent4="accent4" accent5="accent5" accent6="accent6" hlink="hlink" folHlink="folHlink"/>
  <p:sldLayoutIdLst>
    <p:sldLayoutId id="2147486702" r:id="rId1"/>
    <p:sldLayoutId id="2147486703" r:id="rId2"/>
    <p:sldLayoutId id="2147486704" r:id="rId3"/>
    <p:sldLayoutId id="2147486705" r:id="rId4"/>
    <p:sldLayoutId id="2147486706" r:id="rId5"/>
    <p:sldLayoutId id="2147486707" r:id="rId6"/>
    <p:sldLayoutId id="2147486708" r:id="rId7"/>
    <p:sldLayoutId id="2147486709" r:id="rId8"/>
    <p:sldLayoutId id="2147486710" r:id="rId9"/>
    <p:sldLayoutId id="2147486711"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419433707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560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32128829"/>
      </p:ext>
    </p:extLst>
  </p:cSld>
  <p:clrMap bg1="lt1" tx1="dk1" bg2="lt2" tx2="dk2" accent1="accent1" accent2="accent2" accent3="accent3" accent4="accent4" accent5="accent5" accent6="accent6" hlink="hlink" folHlink="folHlink"/>
  <p:sldLayoutIdLst>
    <p:sldLayoutId id="2147486713" r:id="rId1"/>
    <p:sldLayoutId id="2147486714" r:id="rId2"/>
    <p:sldLayoutId id="2147486715" r:id="rId3"/>
    <p:sldLayoutId id="2147486716" r:id="rId4"/>
    <p:sldLayoutId id="2147486717" r:id="rId5"/>
    <p:sldLayoutId id="2147486718" r:id="rId6"/>
    <p:sldLayoutId id="2147486719" r:id="rId7"/>
    <p:sldLayoutId id="2147486720" r:id="rId8"/>
    <p:sldLayoutId id="2147486721" r:id="rId9"/>
    <p:sldLayoutId id="2147486722"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14924313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662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37260348"/>
      </p:ext>
    </p:extLst>
  </p:cSld>
  <p:clrMap bg1="lt1" tx1="dk1" bg2="lt2" tx2="dk2" accent1="accent1" accent2="accent2" accent3="accent3" accent4="accent4" accent5="accent5" accent6="accent6" hlink="hlink" folHlink="folHlink"/>
  <p:sldLayoutIdLst>
    <p:sldLayoutId id="2147486724" r:id="rId1"/>
    <p:sldLayoutId id="2147486725" r:id="rId2"/>
    <p:sldLayoutId id="2147486726" r:id="rId3"/>
    <p:sldLayoutId id="2147486727" r:id="rId4"/>
    <p:sldLayoutId id="2147486728" r:id="rId5"/>
    <p:sldLayoutId id="2147486729" r:id="rId6"/>
    <p:sldLayoutId id="2147486730" r:id="rId7"/>
    <p:sldLayoutId id="2147486731" r:id="rId8"/>
    <p:sldLayoutId id="2147486732" r:id="rId9"/>
    <p:sldLayoutId id="2147486733"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93731764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765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286570855"/>
      </p:ext>
    </p:extLst>
  </p:cSld>
  <p:clrMap bg1="lt1" tx1="dk1" bg2="lt2" tx2="dk2" accent1="accent1" accent2="accent2" accent3="accent3" accent4="accent4" accent5="accent5" accent6="accent6" hlink="hlink" folHlink="folHlink"/>
  <p:sldLayoutIdLst>
    <p:sldLayoutId id="2147486735" r:id="rId1"/>
    <p:sldLayoutId id="2147486736" r:id="rId2"/>
    <p:sldLayoutId id="2147486737" r:id="rId3"/>
    <p:sldLayoutId id="2147486738" r:id="rId4"/>
    <p:sldLayoutId id="2147486739" r:id="rId5"/>
    <p:sldLayoutId id="2147486740" r:id="rId6"/>
    <p:sldLayoutId id="2147486741" r:id="rId7"/>
    <p:sldLayoutId id="2147486742" r:id="rId8"/>
    <p:sldLayoutId id="2147486743" r:id="rId9"/>
    <p:sldLayoutId id="2147486744"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8944442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867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28163321"/>
      </p:ext>
    </p:extLst>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275561095"/>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05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76565" y="6597636"/>
            <a:ext cx="73098"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669006"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494826198"/>
      </p:ext>
    </p:extLst>
  </p:cSld>
  <p:clrMap bg1="lt1" tx1="dk1" bg2="lt2" tx2="dk2" accent1="accent1" accent2="accent2" accent3="accent3" accent4="accent4" accent5="accent5" accent6="accent6" hlink="hlink" folHlink="folHlink"/>
  <p:sldLayoutIdLst>
    <p:sldLayoutId id="2147486460" r:id="rId1"/>
    <p:sldLayoutId id="2147486461" r:id="rId2"/>
    <p:sldLayoutId id="2147486462" r:id="rId3"/>
    <p:sldLayoutId id="2147486463" r:id="rId4"/>
    <p:sldLayoutId id="2147486464" r:id="rId5"/>
    <p:sldLayoutId id="2147486465" r:id="rId6"/>
    <p:sldLayoutId id="2147486466" r:id="rId7"/>
    <p:sldLayoutId id="2147486467" r:id="rId8"/>
    <p:sldLayoutId id="2147486468" r:id="rId9"/>
    <p:sldLayoutId id="2147486469"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403854369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969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3958301"/>
      </p:ext>
    </p:extLst>
  </p:cSld>
  <p:clrMap bg1="lt1" tx1="dk1" bg2="lt2" tx2="dk2" accent1="accent1" accent2="accent2" accent3="accent3" accent4="accent4" accent5="accent5" accent6="accent6" hlink="hlink" folHlink="folHlink"/>
  <p:sldLayoutIdLst>
    <p:sldLayoutId id="2147486757" r:id="rId1"/>
    <p:sldLayoutId id="2147486758" r:id="rId2"/>
    <p:sldLayoutId id="2147486759" r:id="rId3"/>
    <p:sldLayoutId id="2147486760" r:id="rId4"/>
    <p:sldLayoutId id="2147486761" r:id="rId5"/>
    <p:sldLayoutId id="2147486762" r:id="rId6"/>
    <p:sldLayoutId id="2147486763" r:id="rId7"/>
    <p:sldLayoutId id="2147486764" r:id="rId8"/>
    <p:sldLayoutId id="2147486765" r:id="rId9"/>
    <p:sldLayoutId id="2147486766"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159292907"/>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072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767372466"/>
      </p:ext>
    </p:extLst>
  </p:cSld>
  <p:clrMap bg1="lt1" tx1="dk1" bg2="lt2" tx2="dk2" accent1="accent1" accent2="accent2" accent3="accent3" accent4="accent4" accent5="accent5" accent6="accent6" hlink="hlink" folHlink="folHlink"/>
  <p:sldLayoutIdLst>
    <p:sldLayoutId id="2147486768" r:id="rId1"/>
    <p:sldLayoutId id="2147486769" r:id="rId2"/>
    <p:sldLayoutId id="2147486770" r:id="rId3"/>
    <p:sldLayoutId id="2147486771" r:id="rId4"/>
    <p:sldLayoutId id="2147486772" r:id="rId5"/>
    <p:sldLayoutId id="2147486773" r:id="rId6"/>
    <p:sldLayoutId id="2147486774" r:id="rId7"/>
    <p:sldLayoutId id="2147486775" r:id="rId8"/>
    <p:sldLayoutId id="2147486776" r:id="rId9"/>
    <p:sldLayoutId id="2147486777"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90697413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174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012508596"/>
      </p:ext>
    </p:extLst>
  </p:cSld>
  <p:clrMap bg1="lt1" tx1="dk1" bg2="lt2" tx2="dk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498406617"/>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277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1517972"/>
      </p:ext>
    </p:extLst>
  </p:cSld>
  <p:clrMap bg1="lt1" tx1="dk1" bg2="lt2" tx2="dk2" accent1="accent1" accent2="accent2" accent3="accent3" accent4="accent4" accent5="accent5" accent6="accent6" hlink="hlink" folHlink="folHlink"/>
  <p:sldLayoutIdLst>
    <p:sldLayoutId id="2147486790" r:id="rId1"/>
    <p:sldLayoutId id="2147486791" r:id="rId2"/>
    <p:sldLayoutId id="2147486792" r:id="rId3"/>
    <p:sldLayoutId id="2147486793" r:id="rId4"/>
    <p:sldLayoutId id="2147486794" r:id="rId5"/>
    <p:sldLayoutId id="2147486795" r:id="rId6"/>
    <p:sldLayoutId id="2147486796" r:id="rId7"/>
    <p:sldLayoutId id="2147486797" r:id="rId8"/>
    <p:sldLayoutId id="2147486798" r:id="rId9"/>
    <p:sldLayoutId id="2147486799"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418622032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379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46651565"/>
      </p:ext>
    </p:extLst>
  </p:cSld>
  <p:clrMap bg1="lt1" tx1="dk1" bg2="lt2" tx2="dk2" accent1="accent1" accent2="accent2" accent3="accent3" accent4="accent4" accent5="accent5" accent6="accent6" hlink="hlink" folHlink="folHlink"/>
  <p:sldLayoutIdLst>
    <p:sldLayoutId id="2147486801" r:id="rId1"/>
    <p:sldLayoutId id="2147486802" r:id="rId2"/>
    <p:sldLayoutId id="2147486803" r:id="rId3"/>
    <p:sldLayoutId id="2147486804" r:id="rId4"/>
    <p:sldLayoutId id="2147486805" r:id="rId5"/>
    <p:sldLayoutId id="2147486806" r:id="rId6"/>
    <p:sldLayoutId id="2147486807" r:id="rId7"/>
    <p:sldLayoutId id="2147486808" r:id="rId8"/>
    <p:sldLayoutId id="2147486809" r:id="rId9"/>
    <p:sldLayoutId id="214748681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2"/>
            </p:custDataLst>
            <p:extLst>
              <p:ext uri="{D42A27DB-BD31-4B8C-83A1-F6EECF244321}">
                <p14:modId xmlns:p14="http://schemas.microsoft.com/office/powerpoint/2010/main" val="222737626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4819" name="think-cell Slide" r:id="rId13" imgW="0" imgH="0" progId="TCLayout.ActiveDocument.1">
                  <p:embed/>
                </p:oleObj>
              </mc:Choice>
              <mc:Fallback>
                <p:oleObj name="think-cell Slide" r:id="rId13" imgW="0" imgH="0" progId="TCLayout.ActiveDocument.1">
                  <p:embed/>
                  <p:pic>
                    <p:nvPicPr>
                      <p:cNvPr id="0" name="Picture 1" descr="rId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3177309"/>
      </p:ext>
    </p:extLst>
  </p:cSld>
  <p:clrMap bg1="lt1" tx1="dk1" bg2="lt2" tx2="dk2" accent1="accent1" accent2="accent2" accent3="accent3" accent4="accent4" accent5="accent5" accent6="accent6" hlink="hlink" folHlink="folHlink"/>
  <p:sldLayoutIdLst>
    <p:sldLayoutId id="2147486812" r:id="rId1"/>
    <p:sldLayoutId id="2147486813" r:id="rId2"/>
    <p:sldLayoutId id="2147486814" r:id="rId3"/>
    <p:sldLayoutId id="2147486815" r:id="rId4"/>
    <p:sldLayoutId id="2147486816" r:id="rId5"/>
    <p:sldLayoutId id="2147486817" r:id="rId6"/>
    <p:sldLayoutId id="2147486818" r:id="rId7"/>
    <p:sldLayoutId id="2147486819" r:id="rId8"/>
    <p:sldLayoutId id="2147486820" r:id="rId9"/>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2952494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307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96983604"/>
      </p:ext>
    </p:extLst>
  </p:cSld>
  <p:clrMap bg1="lt1" tx1="dk1" bg2="lt2" tx2="dk2" accent1="accent1" accent2="accent2" accent3="accent3" accent4="accent4" accent5="accent5" accent6="accent6" hlink="hlink" folHlink="folHlink"/>
  <p:sldLayoutIdLst>
    <p:sldLayoutId id="2147486471" r:id="rId1"/>
    <p:sldLayoutId id="2147486472" r:id="rId2"/>
    <p:sldLayoutId id="2147486473" r:id="rId3"/>
    <p:sldLayoutId id="2147486474" r:id="rId4"/>
    <p:sldLayoutId id="2147486475" r:id="rId5"/>
    <p:sldLayoutId id="2147486476" r:id="rId6"/>
    <p:sldLayoutId id="2147486477" r:id="rId7"/>
    <p:sldLayoutId id="2147486478" r:id="rId8"/>
    <p:sldLayoutId id="2147486479" r:id="rId9"/>
    <p:sldLayoutId id="214748648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26477576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4099"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777727374"/>
      </p:ext>
    </p:extLst>
  </p:cSld>
  <p:clrMap bg1="lt1" tx1="dk1" bg2="lt2" tx2="dk2" accent1="accent1" accent2="accent2" accent3="accent3" accent4="accent4" accent5="accent5" accent6="accent6" hlink="hlink" folHlink="folHlink"/>
  <p:sldLayoutIdLst>
    <p:sldLayoutId id="2147486482" r:id="rId1"/>
    <p:sldLayoutId id="2147486483" r:id="rId2"/>
    <p:sldLayoutId id="2147486484" r:id="rId3"/>
    <p:sldLayoutId id="2147486485" r:id="rId4"/>
    <p:sldLayoutId id="2147486486" r:id="rId5"/>
    <p:sldLayoutId id="2147486487" r:id="rId6"/>
    <p:sldLayoutId id="2147486488" r:id="rId7"/>
    <p:sldLayoutId id="2147486489" r:id="rId8"/>
    <p:sldLayoutId id="2147486490" r:id="rId9"/>
    <p:sldLayoutId id="2147486491"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74556616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5123"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557376073"/>
      </p:ext>
    </p:extLst>
  </p:cSld>
  <p:clrMap bg1="lt1" tx1="dk1" bg2="lt2" tx2="dk2" accent1="accent1" accent2="accent2" accent3="accent3" accent4="accent4" accent5="accent5" accent6="accent6" hlink="hlink" folHlink="folHlink"/>
  <p:sldLayoutIdLst>
    <p:sldLayoutId id="2147486493" r:id="rId1"/>
    <p:sldLayoutId id="2147486494" r:id="rId2"/>
    <p:sldLayoutId id="2147486495" r:id="rId3"/>
    <p:sldLayoutId id="2147486496" r:id="rId4"/>
    <p:sldLayoutId id="2147486497" r:id="rId5"/>
    <p:sldLayoutId id="2147486498" r:id="rId6"/>
    <p:sldLayoutId id="2147486499" r:id="rId7"/>
    <p:sldLayoutId id="2147486500" r:id="rId8"/>
    <p:sldLayoutId id="2147486501" r:id="rId9"/>
    <p:sldLayoutId id="2147486502"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59178312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6147"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017099324"/>
      </p:ext>
    </p:extLst>
  </p:cSld>
  <p:clrMap bg1="lt1" tx1="dk1" bg2="lt2" tx2="dk2" accent1="accent1" accent2="accent2" accent3="accent3" accent4="accent4" accent5="accent5" accent6="accent6" hlink="hlink" folHlink="folHlink"/>
  <p:sldLayoutIdLst>
    <p:sldLayoutId id="2147486504" r:id="rId1"/>
    <p:sldLayoutId id="2147486505" r:id="rId2"/>
    <p:sldLayoutId id="2147486506" r:id="rId3"/>
    <p:sldLayoutId id="2147486507" r:id="rId4"/>
    <p:sldLayoutId id="2147486508" r:id="rId5"/>
    <p:sldLayoutId id="2147486509" r:id="rId6"/>
    <p:sldLayoutId id="2147486510" r:id="rId7"/>
    <p:sldLayoutId id="2147486511" r:id="rId8"/>
    <p:sldLayoutId id="2147486512" r:id="rId9"/>
    <p:sldLayoutId id="2147486513"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18007038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7171"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535185938"/>
      </p:ext>
    </p:extLst>
  </p:cSld>
  <p:clrMap bg1="lt1" tx1="dk1" bg2="lt2" tx2="dk2" accent1="accent1" accent2="accent2" accent3="accent3" accent4="accent4" accent5="accent5" accent6="accent6" hlink="hlink" folHlink="folHlink"/>
  <p:sldLayoutIdLst>
    <p:sldLayoutId id="2147486515" r:id="rId1"/>
    <p:sldLayoutId id="2147486516" r:id="rId2"/>
    <p:sldLayoutId id="2147486517" r:id="rId3"/>
    <p:sldLayoutId id="2147486518" r:id="rId4"/>
    <p:sldLayoutId id="2147486519" r:id="rId5"/>
    <p:sldLayoutId id="2147486520" r:id="rId6"/>
    <p:sldLayoutId id="2147486521" r:id="rId7"/>
    <p:sldLayoutId id="2147486522" r:id="rId8"/>
    <p:sldLayoutId id="2147486523" r:id="rId9"/>
    <p:sldLayoutId id="2147486524"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3593686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8195"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80754576"/>
      </p:ext>
    </p:extLst>
  </p:cSld>
  <p:clrMap bg1="lt1" tx1="dk1" bg2="lt2" tx2="dk2" accent1="accent1" accent2="accent2" accent3="accent3" accent4="accent4" accent5="accent5" accent6="accent6" hlink="hlink" folHlink="folHlink"/>
  <p:sldLayoutIdLst>
    <p:sldLayoutId id="2147486526" r:id="rId1"/>
    <p:sldLayoutId id="2147486527" r:id="rId2"/>
    <p:sldLayoutId id="2147486528" r:id="rId3"/>
    <p:sldLayoutId id="2147486529" r:id="rId4"/>
    <p:sldLayoutId id="2147486530" r:id="rId5"/>
    <p:sldLayoutId id="2147486531" r:id="rId6"/>
    <p:sldLayoutId id="2147486532" r:id="rId7"/>
    <p:sldLayoutId id="2147486533" r:id="rId8"/>
    <p:sldLayoutId id="2147486534" r:id="rId9"/>
    <p:sldLayoutId id="2147486535"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0.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0.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30.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0.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70.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0.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00.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0.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10.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20.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30.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40.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50.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0.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0.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00.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10.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68862" y="1844707"/>
            <a:ext cx="8604956" cy="1163395"/>
          </a:xfrm>
        </p:spPr>
        <p:txBody>
          <a:bodyPr/>
          <a:lstStyle/>
          <a:p>
            <a:pPr algn="ctr"/>
            <a:r>
              <a:rPr lang="en-US" altLang="ko-KR" sz="3200" spc="-30" smtClean="0"/>
              <a:t>FIT </a:t>
            </a:r>
            <a:r>
              <a:rPr lang="ko-KR" altLang="en-US" sz="3200" spc="-30" smtClean="0"/>
              <a:t>증가에 따른 제주 관광객 소비패턴 변화 분석</a:t>
            </a:r>
            <a:r>
              <a:rPr lang="en-US" altLang="ko-KR" sz="3200" smtClean="0"/>
              <a:t/>
            </a:r>
            <a:br>
              <a:rPr lang="en-US" altLang="ko-KR" sz="3200" smtClean="0"/>
            </a:br>
            <a:r>
              <a:rPr lang="en-US" altLang="ko-KR" sz="2800" smtClean="0"/>
              <a:t/>
            </a:r>
            <a:br>
              <a:rPr lang="en-US" altLang="ko-KR" sz="2800" smtClean="0"/>
            </a:br>
            <a:r>
              <a:rPr lang="en-US" altLang="ko-KR" sz="2400" smtClean="0">
                <a:latin typeface="NOVA Bold" panose="00000800000000000000" pitchFamily="2" charset="-127"/>
                <a:ea typeface="NOVA Bold" panose="00000800000000000000" pitchFamily="2" charset="-127"/>
              </a:rPr>
              <a:t>- </a:t>
            </a:r>
            <a:r>
              <a:rPr lang="ko-KR" altLang="en-US" sz="2400" smtClean="0">
                <a:latin typeface="NOVA Bold" panose="00000800000000000000" pitchFamily="2" charset="-127"/>
                <a:ea typeface="NOVA Bold" panose="00000800000000000000" pitchFamily="2" charset="-127"/>
              </a:rPr>
              <a:t>최종보고 </a:t>
            </a:r>
            <a:r>
              <a:rPr lang="en-US" altLang="ko-KR" sz="2400" smtClean="0">
                <a:latin typeface="NOVA Bold" panose="00000800000000000000" pitchFamily="2" charset="-127"/>
                <a:ea typeface="NOVA Bold" panose="00000800000000000000" pitchFamily="2" charset="-127"/>
              </a:rPr>
              <a:t>-</a:t>
            </a:r>
            <a:endParaRPr lang="ko-KR" altLang="en-US" sz="2400">
              <a:latin typeface="NOVA Bold" panose="00000800000000000000" pitchFamily="2" charset="-127"/>
              <a:ea typeface="NOVA Bold" panose="00000800000000000000" pitchFamily="2" charset="-127"/>
            </a:endParaRPr>
          </a:p>
        </p:txBody>
      </p:sp>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2016. 12. 20</a:t>
            </a:r>
          </a:p>
          <a:p>
            <a:pPr>
              <a:lnSpc>
                <a:spcPct val="130000"/>
              </a:lnSpc>
            </a:pPr>
            <a:r>
              <a:rPr lang="ko-KR" altLang="en-US" sz="1600" smtClean="0"/>
              <a:t>비씨카드</a:t>
            </a:r>
            <a:endParaRPr lang="en-US" altLang="ko-KR" sz="1600" smtClean="0"/>
          </a:p>
        </p:txBody>
      </p:sp>
      <p:sp>
        <p:nvSpPr>
          <p:cNvPr id="5"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TextBox 5"/>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65" y="5765381"/>
            <a:ext cx="1800000" cy="479508"/>
          </a:xfrm>
          <a:prstGeom prst="rect">
            <a:avLst/>
          </a:prstGeom>
        </p:spPr>
      </p:pic>
    </p:spTree>
    <p:extLst>
      <p:ext uri="{BB962C8B-B14F-4D97-AF65-F5344CB8AC3E}">
        <p14:creationId xmlns:p14="http://schemas.microsoft.com/office/powerpoint/2010/main" val="54122987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매출 분석 </a:t>
            </a:r>
            <a:r>
              <a:rPr lang="en-US" altLang="ko-KR" smtClean="0"/>
              <a:t>- </a:t>
            </a:r>
            <a:r>
              <a:rPr lang="ko-KR" altLang="en-US" smtClean="0"/>
              <a:t>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카드이용현황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국내 </a:t>
            </a:r>
            <a:r>
              <a:rPr lang="ko-KR" altLang="en-US" sz="1600" spc="50">
                <a:ln>
                  <a:solidFill>
                    <a:prstClr val="black">
                      <a:alpha val="20000"/>
                    </a:prstClr>
                  </a:solidFill>
                </a:ln>
                <a:solidFill>
                  <a:srgbClr val="000000"/>
                </a:solidFill>
                <a:latin typeface="NOVA Bold"/>
                <a:ea typeface="NOVA Bold"/>
                <a:cs typeface="Arial" pitchFamily="34" charset="0"/>
              </a:rPr>
              <a:t>관광객은 상대적으로 </a:t>
            </a:r>
            <a:r>
              <a:rPr lang="ko-KR" altLang="en-US" sz="1600" spc="50">
                <a:ln>
                  <a:solidFill>
                    <a:prstClr val="black">
                      <a:alpha val="20000"/>
                    </a:prstClr>
                  </a:solidFill>
                </a:ln>
                <a:latin typeface="NOVA Bold"/>
                <a:ea typeface="NOVA Bold"/>
                <a:cs typeface="Arial" pitchFamily="34" charset="0"/>
              </a:rPr>
              <a:t>항공사</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숙박업</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골프경기장에서 카드를 많이 쓰고</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해당 업종들은 공통적으로 건당 이용금액이 다른 업종대비 높은 편</a:t>
            </a:r>
            <a:r>
              <a:rPr lang="en-US" altLang="ko-KR" sz="1600" spc="50">
                <a:ln>
                  <a:solidFill>
                    <a:prstClr val="black">
                      <a:alpha val="20000"/>
                    </a:prstClr>
                  </a:solidFill>
                </a:ln>
                <a:latin typeface="NOVA Bold"/>
                <a:ea typeface="NOVA Bold"/>
                <a:cs typeface="Arial" pitchFamily="34" charset="0"/>
              </a:rPr>
              <a:t> </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0" name="TextBox 9"/>
          <p:cNvSpPr txBox="1"/>
          <p:nvPr/>
        </p:nvSpPr>
        <p:spPr>
          <a:xfrm>
            <a:off x="287524" y="6007253"/>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제주도 현황</a:t>
            </a:r>
            <a:r>
              <a:rPr lang="en-US" altLang="ko-KR" sz="1000">
                <a:solidFill>
                  <a:srgbClr val="000000"/>
                </a:solidFill>
                <a:cs typeface="Arial Narrow" pitchFamily="34" charset="0"/>
              </a:rPr>
              <a:t>: </a:t>
            </a:r>
            <a:r>
              <a:rPr lang="ko-KR" altLang="en-US" sz="1000">
                <a:solidFill>
                  <a:srgbClr val="000000"/>
                </a:solidFill>
                <a:cs typeface="Arial Narrow" pitchFamily="34" charset="0"/>
              </a:rPr>
              <a:t>관광객 </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카드 이용금액 합계</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관광객 업종별 실적</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고객이</a:t>
            </a:r>
            <a:r>
              <a:rPr lang="en-US" altLang="ko-KR" sz="1000">
                <a:solidFill>
                  <a:srgbClr val="000000"/>
                </a:solidFill>
                <a:cs typeface="Arial Narrow" pitchFamily="34" charset="0"/>
              </a:rPr>
              <a:t>, </a:t>
            </a:r>
            <a:r>
              <a:rPr lang="ko-KR" altLang="en-US" sz="1000">
                <a:solidFill>
                  <a:srgbClr val="000000"/>
                </a:solidFill>
                <a:cs typeface="Arial Narrow" pitchFamily="34" charset="0"/>
              </a:rPr>
              <a:t>가맹점주소가 제주도로 등록되어 있는 곳에서 사용한 경우 실적 집계</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smtClean="0">
                <a:solidFill>
                  <a:srgbClr val="000000"/>
                </a:solidFill>
                <a:cs typeface="Arial Narrow" pitchFamily="34" charset="0"/>
              </a:rPr>
              <a:t>자료기준</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기준</a:t>
            </a:r>
            <a:endParaRPr lang="en-US" altLang="ko-KR" sz="1000">
              <a:solidFill>
                <a:srgbClr val="000000"/>
              </a:solidFill>
              <a:cs typeface="Arial Narrow" pitchFamily="34" charset="0"/>
            </a:endParaRPr>
          </a:p>
        </p:txBody>
      </p:sp>
      <p:cxnSp>
        <p:nvCxnSpPr>
          <p:cNvPr id="11" name="직선 연결선 10"/>
          <p:cNvCxnSpPr/>
          <p:nvPr/>
        </p:nvCxnSpPr>
        <p:spPr>
          <a:xfrm>
            <a:off x="575556" y="246108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9552" y="2155531"/>
            <a:ext cx="3564396"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업종 현황 </a:t>
            </a:r>
          </a:p>
        </p:txBody>
      </p:sp>
      <p:cxnSp>
        <p:nvCxnSpPr>
          <p:cNvPr id="13" name="직선 연결선 12"/>
          <p:cNvCxnSpPr/>
          <p:nvPr/>
        </p:nvCxnSpPr>
        <p:spPr>
          <a:xfrm>
            <a:off x="4860432" y="2466025"/>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824028" y="2164664"/>
            <a:ext cx="356439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관광객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업종 현황</a:t>
            </a:r>
          </a:p>
        </p:txBody>
      </p:sp>
      <p:graphicFrame>
        <p:nvGraphicFramePr>
          <p:cNvPr id="16" name="표 15"/>
          <p:cNvGraphicFramePr>
            <a:graphicFrameLocks noGrp="1"/>
          </p:cNvGraphicFramePr>
          <p:nvPr>
            <p:extLst>
              <p:ext uri="{D42A27DB-BD31-4B8C-83A1-F6EECF244321}">
                <p14:modId xmlns:p14="http://schemas.microsoft.com/office/powerpoint/2010/main" val="1750858448"/>
              </p:ext>
            </p:extLst>
          </p:nvPr>
        </p:nvGraphicFramePr>
        <p:xfrm>
          <a:off x="4656415" y="2564904"/>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18.0%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14.7%</a:t>
                      </a: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인터넷몰</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7.0%</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6</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항공사</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4.6</a:t>
                      </a:r>
                      <a:r>
                        <a:rPr lang="en-US" altLang="ko-KR" sz="1200" b="0">
                          <a:solidFill>
                            <a:schemeClr val="tx1"/>
                          </a:solidFill>
                          <a:latin typeface="+mn-ea"/>
                          <a:ea typeface="+mn-ea"/>
                        </a:rPr>
                        <a:t>%</a:t>
                      </a:r>
                      <a:endParaRPr lang="en-US" altLang="ko-KR"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6</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7</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8</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여관</a:t>
                      </a:r>
                      <a:r>
                        <a:rPr lang="en-US" altLang="ko-KR" sz="1200" b="1" kern="1200" smtClean="0">
                          <a:solidFill>
                            <a:srgbClr val="3333FF"/>
                          </a:solidFill>
                          <a:latin typeface="+mn-ea"/>
                          <a:ea typeface="+mn-ea"/>
                          <a:cs typeface="+mn-cs"/>
                        </a:rPr>
                        <a:t>/</a:t>
                      </a:r>
                      <a:r>
                        <a:rPr lang="ko-KR" altLang="en-US" sz="1200" b="1" kern="1200" smtClean="0">
                          <a:solidFill>
                            <a:srgbClr val="3333FF"/>
                          </a:solidFill>
                          <a:latin typeface="+mn-ea"/>
                          <a:ea typeface="+mn-ea"/>
                          <a:cs typeface="+mn-cs"/>
                        </a:rPr>
                        <a:t>기타숙박업</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9</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골프경기장</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10</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smtClean="0">
                          <a:latin typeface="+mn-ea"/>
                          <a:ea typeface="+mn-ea"/>
                        </a:rPr>
                        <a:t>소계</a:t>
                      </a:r>
                      <a:endParaRPr lang="ko-KR" altLang="en-US" sz="1200">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63.1%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
        <p:nvSpPr>
          <p:cNvPr id="4" name="TextBox 3"/>
          <p:cNvSpPr txBox="1"/>
          <p:nvPr/>
        </p:nvSpPr>
        <p:spPr>
          <a:xfrm>
            <a:off x="4319972" y="2271297"/>
            <a:ext cx="347633"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CC0000"/>
                </a:solidFill>
                <a:latin typeface="NOVA ExtraBold" panose="00000800000000000000" pitchFamily="2" charset="-127"/>
                <a:ea typeface="NOVA ExtraBold" panose="00000800000000000000" pitchFamily="2" charset="-127"/>
                <a:cs typeface="Arial Narrow" pitchFamily="34" charset="0"/>
              </a:rPr>
              <a:t>Vs</a:t>
            </a:r>
            <a:r>
              <a:rPr lang="en-US" altLang="ko-KR" sz="1500">
                <a:solidFill>
                  <a:srgbClr val="CC0000"/>
                </a:solidFill>
                <a:cs typeface="Arial Narrow" pitchFamily="34" charset="0"/>
              </a:rPr>
              <a:t>.</a:t>
            </a:r>
            <a:endParaRPr lang="ko-KR" altLang="en-US" sz="1500">
              <a:solidFill>
                <a:srgbClr val="CC0000"/>
              </a:solidFill>
              <a:cs typeface="Arial Narrow" pitchFamily="34" charset="0"/>
            </a:endParaRPr>
          </a:p>
        </p:txBody>
      </p:sp>
      <p:graphicFrame>
        <p:nvGraphicFramePr>
          <p:cNvPr id="17" name="표 16"/>
          <p:cNvGraphicFramePr>
            <a:graphicFrameLocks noGrp="1"/>
          </p:cNvGraphicFramePr>
          <p:nvPr>
            <p:extLst>
              <p:ext uri="{D42A27DB-BD31-4B8C-83A1-F6EECF244321}">
                <p14:modId xmlns:p14="http://schemas.microsoft.com/office/powerpoint/2010/main" val="1060506639"/>
              </p:ext>
            </p:extLst>
          </p:nvPr>
        </p:nvGraphicFramePr>
        <p:xfrm>
          <a:off x="263927" y="260090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16.0%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슈퍼마켓</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6.6%</a:t>
                      </a:r>
                    </a:p>
                  </a:txBody>
                  <a:tcPr anchor="ctr"/>
                </a:tc>
                <a:tc>
                  <a:txBody>
                    <a:bodyPr/>
                    <a:lstStyle/>
                    <a:p>
                      <a:pPr algn="r" latinLnBrk="1"/>
                      <a:r>
                        <a:rPr lang="en-US" altLang="ko-KR" sz="1200" b="0" smtClean="0">
                          <a:solidFill>
                            <a:schemeClr val="tx1"/>
                          </a:solidFill>
                          <a:latin typeface="+mn-ea"/>
                          <a:ea typeface="+mn-ea"/>
                        </a:rPr>
                        <a:t>2</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면세점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4.7%</a:t>
                      </a:r>
                    </a:p>
                  </a:txBody>
                  <a:tcPr anchor="ctr"/>
                </a:tc>
                <a:tc>
                  <a:txBody>
                    <a:bodyPr/>
                    <a:lstStyle/>
                    <a:p>
                      <a:pPr algn="r" latinLnBrk="1"/>
                      <a:r>
                        <a:rPr lang="en-US" altLang="ko-KR" sz="1200" b="0" smtClean="0">
                          <a:solidFill>
                            <a:schemeClr val="tx1"/>
                          </a:solidFill>
                          <a:latin typeface="+mn-ea"/>
                          <a:ea typeface="+mn-ea"/>
                        </a:rPr>
                        <a:t>5</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6</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인터넷몰</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7</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8</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서양음식</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2.4%</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5</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9</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농</a:t>
                      </a:r>
                      <a:r>
                        <a:rPr lang="en-US" altLang="ko-KR" sz="1200" b="1" kern="1200" smtClean="0">
                          <a:solidFill>
                            <a:srgbClr val="3333FF"/>
                          </a:solidFill>
                          <a:latin typeface="+mn-ea"/>
                          <a:ea typeface="+mn-ea"/>
                          <a:cs typeface="+mn-cs"/>
                        </a:rPr>
                        <a:t>,</a:t>
                      </a:r>
                      <a:r>
                        <a:rPr lang="ko-KR" altLang="en-US" sz="1200" b="1" kern="1200" smtClean="0">
                          <a:solidFill>
                            <a:srgbClr val="3333FF"/>
                          </a:solidFill>
                          <a:latin typeface="+mn-ea"/>
                          <a:ea typeface="+mn-ea"/>
                          <a:cs typeface="+mn-cs"/>
                        </a:rPr>
                        <a:t>축협직영매장</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6</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10</a:t>
                      </a:r>
                      <a:endParaRPr lang="ko-KR" altLang="en-US" sz="1200">
                        <a:latin typeface="+mn-ea"/>
                        <a:ea typeface="+mn-ea"/>
                      </a:endParaRPr>
                    </a:p>
                  </a:txBody>
                  <a:tcPr anchor="ctr"/>
                </a:tc>
                <a:tc>
                  <a:txBody>
                    <a:bodyPr/>
                    <a:lstStyle/>
                    <a:p>
                      <a:pPr algn="ctr" latinLnBrk="1"/>
                      <a:r>
                        <a:rPr lang="ko-KR" altLang="en-US" sz="1200" b="1" smtClean="0">
                          <a:solidFill>
                            <a:srgbClr val="3333FF"/>
                          </a:solidFill>
                          <a:latin typeface="+mn-ea"/>
                          <a:ea typeface="+mn-ea"/>
                        </a:rPr>
                        <a:t>스포츠레져용품</a:t>
                      </a:r>
                      <a:endParaRPr lang="ko-KR" altLang="en-US" sz="1200" b="1">
                        <a:solidFill>
                          <a:srgbClr val="3333FF"/>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smtClean="0">
                          <a:latin typeface="+mn-ea"/>
                          <a:ea typeface="+mn-ea"/>
                        </a:rPr>
                        <a:t>소계</a:t>
                      </a:r>
                      <a:endParaRPr lang="ko-KR" altLang="en-US" sz="1200">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49.1%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5</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1</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Tree>
    <p:extLst>
      <p:ext uri="{BB962C8B-B14F-4D97-AF65-F5344CB8AC3E}">
        <p14:creationId xmlns:p14="http://schemas.microsoft.com/office/powerpoint/2010/main" val="220385104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상위업종 매출 분석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직사각형 14"/>
          <p:cNvSpPr/>
          <p:nvPr/>
        </p:nvSpPr>
        <p:spPr>
          <a:xfrm>
            <a:off x="179512" y="1124744"/>
            <a:ext cx="878497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ko-KR" altLang="en-US" sz="1600" spc="50" smtClean="0">
                <a:ln>
                  <a:solidFill>
                    <a:prstClr val="black">
                      <a:alpha val="20000"/>
                    </a:prstClr>
                  </a:solidFill>
                </a:ln>
                <a:solidFill>
                  <a:srgbClr val="000000"/>
                </a:solidFill>
                <a:latin typeface="NOVA Bold"/>
                <a:ea typeface="NOVA Bold"/>
                <a:cs typeface="Arial" pitchFamily="34" charset="0"/>
              </a:rPr>
              <a:t>매출 상위 업종 내 주요 </a:t>
            </a:r>
            <a:r>
              <a:rPr lang="ko-KR" altLang="en-US" sz="1600" spc="50">
                <a:ln>
                  <a:solidFill>
                    <a:prstClr val="black">
                      <a:alpha val="20000"/>
                    </a:prstClr>
                  </a:solidFill>
                </a:ln>
                <a:solidFill>
                  <a:srgbClr val="000000"/>
                </a:solidFill>
                <a:latin typeface="NOVA Bold"/>
                <a:ea typeface="NOVA Bold"/>
                <a:cs typeface="Arial" pitchFamily="34" charset="0"/>
              </a:rPr>
              <a:t>변화는 </a:t>
            </a:r>
            <a:r>
              <a:rPr lang="ko-KR" altLang="en-US" sz="1600" spc="50" smtClean="0">
                <a:ln>
                  <a:solidFill>
                    <a:prstClr val="black">
                      <a:alpha val="20000"/>
                    </a:prstClr>
                  </a:solidFill>
                </a:ln>
                <a:solidFill>
                  <a:srgbClr val="000000"/>
                </a:solidFill>
                <a:latin typeface="NOVA Bold"/>
                <a:ea typeface="NOVA Bold"/>
                <a:cs typeface="Arial" pitchFamily="34" charset="0"/>
              </a:rPr>
              <a:t>     인터넷몰 </a:t>
            </a:r>
            <a:r>
              <a:rPr lang="ko-KR" altLang="en-US" sz="1600" spc="50">
                <a:ln>
                  <a:solidFill>
                    <a:prstClr val="black">
                      <a:alpha val="20000"/>
                    </a:prstClr>
                  </a:solidFill>
                </a:ln>
                <a:solidFill>
                  <a:srgbClr val="000000"/>
                </a:solidFill>
                <a:latin typeface="NOVA Bold"/>
                <a:ea typeface="NOVA Bold"/>
                <a:cs typeface="Arial" pitchFamily="34" charset="0"/>
              </a:rPr>
              <a:t>건당 이용액 </a:t>
            </a:r>
            <a:r>
              <a:rPr lang="ko-KR" altLang="en-US" sz="1600" spc="50" smtClean="0">
                <a:ln>
                  <a:solidFill>
                    <a:prstClr val="black">
                      <a:alpha val="20000"/>
                    </a:prstClr>
                  </a:solidFill>
                </a:ln>
                <a:solidFill>
                  <a:srgbClr val="000000"/>
                </a:solidFill>
                <a:latin typeface="NOVA Bold"/>
                <a:ea typeface="NOVA Bold"/>
                <a:cs typeface="Arial" pitchFamily="34" charset="0"/>
              </a:rPr>
              <a:t>하락</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소형 </a:t>
            </a:r>
            <a:r>
              <a:rPr lang="ko-KR" altLang="en-US" sz="1600" spc="50">
                <a:ln>
                  <a:solidFill>
                    <a:prstClr val="black">
                      <a:alpha val="20000"/>
                    </a:prstClr>
                  </a:solidFill>
                </a:ln>
                <a:solidFill>
                  <a:srgbClr val="000000"/>
                </a:solidFill>
                <a:latin typeface="NOVA Bold"/>
                <a:ea typeface="NOVA Bold"/>
                <a:cs typeface="Arial" pitchFamily="34" charset="0"/>
              </a:rPr>
              <a:t>유통점 대두</a:t>
            </a:r>
            <a:r>
              <a:rPr lang="en-US" altLang="ko-KR" sz="1400" spc="50">
                <a:ln>
                  <a:solidFill>
                    <a:prstClr val="black">
                      <a:alpha val="20000"/>
                    </a:prstClr>
                  </a:solidFill>
                </a:ln>
                <a:solidFill>
                  <a:srgbClr val="000000"/>
                </a:solidFill>
                <a:latin typeface="NOVA Bold"/>
                <a:ea typeface="NOVA Bold"/>
                <a:cs typeface="Arial" pitchFamily="34" charset="0"/>
              </a:rPr>
              <a:t>(</a:t>
            </a:r>
            <a:r>
              <a:rPr lang="ko-KR" altLang="en-US" sz="1400" spc="50" smtClean="0">
                <a:ln>
                  <a:solidFill>
                    <a:prstClr val="black">
                      <a:alpha val="20000"/>
                    </a:prstClr>
                  </a:solidFill>
                </a:ln>
                <a:solidFill>
                  <a:srgbClr val="000000"/>
                </a:solidFill>
                <a:latin typeface="NOVA Bold"/>
                <a:ea typeface="NOVA Bold"/>
                <a:cs typeface="Arial" pitchFamily="34" charset="0"/>
              </a:rPr>
              <a:t>편의점</a:t>
            </a:r>
            <a:r>
              <a:rPr lang="en-US" altLang="ko-KR" sz="1400" spc="50" smtClean="0">
                <a:ln>
                  <a:solidFill>
                    <a:prstClr val="black">
                      <a:alpha val="20000"/>
                    </a:prstClr>
                  </a:solidFill>
                </a:ln>
                <a:solidFill>
                  <a:srgbClr val="000000"/>
                </a:solidFill>
                <a:latin typeface="NOVA Bold"/>
                <a:ea typeface="NOVA Bold"/>
                <a:cs typeface="Arial" pitchFamily="34" charset="0"/>
                <a:sym typeface="Wingdings 2"/>
              </a:rPr>
              <a:t></a:t>
            </a:r>
            <a:r>
              <a:rPr lang="ko-KR" altLang="en-US" sz="1400" spc="50" smtClean="0">
                <a:ln>
                  <a:solidFill>
                    <a:prstClr val="black">
                      <a:alpha val="20000"/>
                    </a:prstClr>
                  </a:solidFill>
                </a:ln>
                <a:solidFill>
                  <a:srgbClr val="000000"/>
                </a:solidFill>
                <a:latin typeface="NOVA Bold"/>
                <a:ea typeface="NOVA Bold"/>
                <a:cs typeface="Arial" pitchFamily="34" charset="0"/>
              </a:rPr>
              <a:t>슈퍼마켓 증가</a:t>
            </a:r>
            <a:r>
              <a:rPr lang="en-US" altLang="ko-KR" sz="14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와</a:t>
            </a:r>
            <a:r>
              <a:rPr lang="en-US" altLang="ko-KR" sz="1400" spc="30" smtClean="0">
                <a:ln>
                  <a:solidFill>
                    <a:prstClr val="black">
                      <a:alpha val="20000"/>
                    </a:prstClr>
                  </a:solidFill>
                </a:ln>
                <a:solidFill>
                  <a:srgbClr val="000000"/>
                </a:solidFill>
                <a:latin typeface="NOVA Bold"/>
                <a:ea typeface="NOVA Bold"/>
                <a:cs typeface="Arial" pitchFamily="34" charset="0"/>
              </a:rPr>
              <a:t>       </a:t>
            </a:r>
            <a:r>
              <a:rPr lang="ko-KR" altLang="en-US" sz="1600" spc="30" smtClean="0">
                <a:ln>
                  <a:solidFill>
                    <a:prstClr val="black">
                      <a:alpha val="20000"/>
                    </a:prstClr>
                  </a:solidFill>
                </a:ln>
                <a:solidFill>
                  <a:srgbClr val="000000"/>
                </a:solidFill>
                <a:latin typeface="NOVA Bold"/>
                <a:ea typeface="NOVA Bold"/>
                <a:cs typeface="Arial" pitchFamily="34" charset="0"/>
              </a:rPr>
              <a:t>여관 등의 저가형 숙박 시설의 매출 증가</a:t>
            </a:r>
            <a:endParaRPr lang="en-US" altLang="ko-KR" sz="1600" spc="30">
              <a:ln>
                <a:solidFill>
                  <a:prstClr val="black">
                    <a:alpha val="20000"/>
                  </a:prstClr>
                </a:solidFill>
              </a:ln>
              <a:solidFill>
                <a:srgbClr val="000000"/>
              </a:solidFill>
              <a:latin typeface="NOVA Bold"/>
              <a:ea typeface="NOVA Bold"/>
              <a:cs typeface="Arial" pitchFamily="34" charset="0"/>
            </a:endParaRPr>
          </a:p>
        </p:txBody>
      </p:sp>
      <p:sp>
        <p:nvSpPr>
          <p:cNvPr id="16" name="TextBox 15"/>
          <p:cNvSpPr txBox="1"/>
          <p:nvPr/>
        </p:nvSpPr>
        <p:spPr>
          <a:xfrm>
            <a:off x="215516" y="6021288"/>
            <a:ext cx="6840760" cy="32829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제주도 국내 관광객 카드이용금액 기준</a:t>
            </a:r>
            <a:endParaRPr lang="en-US" altLang="ko-KR" sz="1000" smtClean="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국내 관광객</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자택주소가 </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제주도</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가 아닌 고객이 제주도에서 카드 이용한 경우</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이 제주도 가맹점에서 사용한 카드이용금액 기준 </a:t>
            </a:r>
            <a:endParaRPr lang="en-US" altLang="ko-KR" sz="1000">
              <a:solidFill>
                <a:srgbClr val="000000"/>
              </a:solidFill>
              <a:cs typeface="Arial Narrow" pitchFamily="34" charset="0"/>
            </a:endParaRPr>
          </a:p>
        </p:txBody>
      </p:sp>
      <p:cxnSp>
        <p:nvCxnSpPr>
          <p:cNvPr id="21" name="직선 연결선 20"/>
          <p:cNvCxnSpPr/>
          <p:nvPr/>
        </p:nvCxnSpPr>
        <p:spPr>
          <a:xfrm>
            <a:off x="575556" y="252953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0028" y="2236881"/>
            <a:ext cx="3564396"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‘15.1~8</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월 상위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개 업종</a:t>
            </a:r>
          </a:p>
        </p:txBody>
      </p:sp>
      <p:cxnSp>
        <p:nvCxnSpPr>
          <p:cNvPr id="23" name="직선 연결선 22"/>
          <p:cNvCxnSpPr/>
          <p:nvPr/>
        </p:nvCxnSpPr>
        <p:spPr>
          <a:xfrm>
            <a:off x="4860432" y="2534475"/>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24028" y="2210439"/>
            <a:ext cx="3564396"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‘16.1~8</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월 상위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개 업종</a:t>
            </a:r>
          </a:p>
        </p:txBody>
      </p:sp>
      <p:sp>
        <p:nvSpPr>
          <p:cNvPr id="25" name="TextBox 24"/>
          <p:cNvSpPr txBox="1"/>
          <p:nvPr/>
        </p:nvSpPr>
        <p:spPr>
          <a:xfrm>
            <a:off x="3995936" y="2168860"/>
            <a:ext cx="936104" cy="28097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2000">
                <a:solidFill>
                  <a:srgbClr val="CC0000"/>
                </a:solidFill>
                <a:latin typeface="NOVA ExtraBold" panose="00000800000000000000" pitchFamily="2" charset="-127"/>
                <a:ea typeface="NOVA ExtraBold" panose="00000800000000000000" pitchFamily="2" charset="-127"/>
                <a:cs typeface="Arial Narrow" pitchFamily="34" charset="0"/>
                <a:sym typeface="Wingdings"/>
              </a:rPr>
              <a:t></a:t>
            </a:r>
            <a:endParaRPr lang="ko-KR" altLang="en-US">
              <a:solidFill>
                <a:srgbClr val="CC0000"/>
              </a:solidFill>
              <a:cs typeface="Arial Narrow" pitchFamily="34" charset="0"/>
            </a:endParaRPr>
          </a:p>
        </p:txBody>
      </p:sp>
      <p:graphicFrame>
        <p:nvGraphicFramePr>
          <p:cNvPr id="26" name="표 25"/>
          <p:cNvGraphicFramePr>
            <a:graphicFrameLocks noGrp="1"/>
          </p:cNvGraphicFramePr>
          <p:nvPr>
            <p:extLst>
              <p:ext uri="{D42A27DB-BD31-4B8C-83A1-F6EECF244321}">
                <p14:modId xmlns:p14="http://schemas.microsoft.com/office/powerpoint/2010/main" val="662921760"/>
              </p:ext>
            </p:extLst>
          </p:nvPr>
        </p:nvGraphicFramePr>
        <p:xfrm>
          <a:off x="4632409" y="264248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18.0%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2</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14.7%</a:t>
                      </a: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인터넷몰</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7.0%</a:t>
                      </a:r>
                      <a:endParaRPr lang="ko-KR" altLang="en-US" sz="1200" b="1">
                        <a:solidFill>
                          <a:schemeClr val="tx1"/>
                        </a:solidFill>
                        <a:latin typeface="+mn-ea"/>
                        <a:ea typeface="+mn-ea"/>
                      </a:endParaRPr>
                    </a:p>
                  </a:txBody>
                  <a:tcPr anchor="ctr"/>
                </a:tc>
                <a:tc>
                  <a:txBody>
                    <a:bodyPr/>
                    <a:lstStyle/>
                    <a:p>
                      <a:pPr marL="0" algn="r" defTabSz="914400" rtl="0" eaLnBrk="1" latinLnBrk="1" hangingPunct="1"/>
                      <a:r>
                        <a:rPr lang="en-US" altLang="ko-KR" sz="1200" b="1" kern="1200" smtClean="0">
                          <a:solidFill>
                            <a:schemeClr val="tx1"/>
                          </a:solidFill>
                          <a:latin typeface="+mn-ea"/>
                          <a:ea typeface="+mn-ea"/>
                          <a:cs typeface="+mn-cs"/>
                        </a:rPr>
                        <a:t>9</a:t>
                      </a:r>
                      <a:r>
                        <a:rPr lang="ko-KR" altLang="en-US" sz="1200" b="1" kern="1200" smtClean="0">
                          <a:solidFill>
                            <a:schemeClr val="tx1"/>
                          </a:solidFill>
                          <a:latin typeface="+mn-ea"/>
                          <a:ea typeface="+mn-ea"/>
                          <a:cs typeface="+mn-cs"/>
                        </a:rPr>
                        <a:t>만</a:t>
                      </a:r>
                      <a:r>
                        <a:rPr lang="en-US" altLang="ko-KR" sz="1200" b="1" kern="1200" smtClean="0">
                          <a:solidFill>
                            <a:schemeClr val="tx1"/>
                          </a:solidFill>
                          <a:latin typeface="+mn-ea"/>
                          <a:ea typeface="+mn-ea"/>
                          <a:cs typeface="+mn-cs"/>
                        </a:rPr>
                        <a:t>6</a:t>
                      </a:r>
                      <a:r>
                        <a:rPr lang="ko-KR" altLang="en-US" sz="1200" b="1" kern="1200" smtClean="0">
                          <a:solidFill>
                            <a:schemeClr val="tx1"/>
                          </a:solidFill>
                          <a:latin typeface="+mn-ea"/>
                          <a:ea typeface="+mn-ea"/>
                          <a:cs typeface="+mn-cs"/>
                        </a:rPr>
                        <a:t>천원</a:t>
                      </a:r>
                      <a:endParaRPr lang="ko-KR" altLang="en-US" sz="1200" b="1" kern="1200">
                        <a:solidFill>
                          <a:schemeClr val="tx1"/>
                        </a:solidFill>
                        <a:latin typeface="+mn-ea"/>
                        <a:ea typeface="+mn-ea"/>
                        <a:cs typeface="+mn-cs"/>
                      </a:endParaRPr>
                    </a:p>
                  </a:txBody>
                  <a:tcPr anchor="ctr"/>
                </a:tc>
              </a:tr>
              <a:tr h="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항공사</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4.6</a:t>
                      </a:r>
                      <a:r>
                        <a:rPr lang="en-US" altLang="ko-KR" sz="1200" b="0">
                          <a:solidFill>
                            <a:schemeClr val="tx1"/>
                          </a:solidFill>
                          <a:latin typeface="+mn-ea"/>
                          <a:ea typeface="+mn-ea"/>
                        </a:rPr>
                        <a:t>%</a:t>
                      </a:r>
                      <a:endParaRPr lang="en-US" altLang="ko-KR"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편의점</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3.5%</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en-US" altLang="ko-KR" sz="1200" b="1" smtClean="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7</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슈퍼마켓</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2.9%</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a:t>
                      </a:r>
                      <a:r>
                        <a:rPr lang="ko-KR" altLang="en-US" sz="1200" b="1" smtClean="0">
                          <a:solidFill>
                            <a:schemeClr val="tx1"/>
                          </a:solidFill>
                          <a:latin typeface="+mn-ea"/>
                          <a:ea typeface="+mn-ea"/>
                        </a:rPr>
                        <a:t>만원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8</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1" kern="1200" smtClean="0">
                          <a:solidFill>
                            <a:schemeClr val="tx1"/>
                          </a:solidFill>
                          <a:latin typeface="+mn-ea"/>
                          <a:ea typeface="+mn-ea"/>
                          <a:cs typeface="+mn-cs"/>
                        </a:rPr>
                        <a:t>여관</a:t>
                      </a:r>
                      <a:r>
                        <a:rPr lang="en-US" altLang="ko-KR" sz="1200" b="1" kern="1200" smtClean="0">
                          <a:solidFill>
                            <a:schemeClr val="tx1"/>
                          </a:solidFill>
                          <a:latin typeface="+mn-ea"/>
                          <a:ea typeface="+mn-ea"/>
                          <a:cs typeface="+mn-cs"/>
                        </a:rPr>
                        <a:t>/</a:t>
                      </a:r>
                      <a:r>
                        <a:rPr lang="ko-KR" altLang="en-US" sz="1200" b="1" kern="1200" smtClean="0">
                          <a:solidFill>
                            <a:schemeClr val="tx1"/>
                          </a:solidFill>
                          <a:latin typeface="+mn-ea"/>
                          <a:ea typeface="+mn-ea"/>
                          <a:cs typeface="+mn-cs"/>
                        </a:rPr>
                        <a:t>기타숙박업</a:t>
                      </a:r>
                      <a:endParaRPr lang="ko-KR" altLang="en-US" sz="1200" b="1" kern="1200">
                        <a:solidFill>
                          <a:schemeClr val="tx1"/>
                        </a:solidFill>
                        <a:latin typeface="+mn-ea"/>
                        <a:ea typeface="+mn-ea"/>
                        <a:cs typeface="+mn-cs"/>
                      </a:endParaRPr>
                    </a:p>
                  </a:txBody>
                  <a:tcPr anchor="ctr"/>
                </a:tc>
                <a:tc>
                  <a:txBody>
                    <a:bodyPr/>
                    <a:lstStyle/>
                    <a:p>
                      <a:pPr algn="r" latinLnBrk="1"/>
                      <a:r>
                        <a:rPr lang="en-US" altLang="ko-KR" sz="1200" b="1" smtClean="0">
                          <a:solidFill>
                            <a:schemeClr val="tx1"/>
                          </a:solidFill>
                          <a:latin typeface="+mn-ea"/>
                          <a:ea typeface="+mn-ea"/>
                        </a:rPr>
                        <a:t>2.7%</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2</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골프경기장</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b="0" smtClean="0">
                          <a:solidFill>
                            <a:schemeClr val="tx1"/>
                          </a:solidFill>
                          <a:latin typeface="+mn-ea"/>
                          <a:ea typeface="+mn-ea"/>
                        </a:rPr>
                        <a:t>소계</a:t>
                      </a:r>
                      <a:endParaRPr lang="ko-KR" altLang="en-US" sz="1200" b="0">
                        <a:solidFill>
                          <a:schemeClr val="tx1"/>
                        </a:solidFill>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63.1%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graphicFrame>
        <p:nvGraphicFramePr>
          <p:cNvPr id="27" name="표 26"/>
          <p:cNvGraphicFramePr>
            <a:graphicFrameLocks noGrp="1"/>
          </p:cNvGraphicFramePr>
          <p:nvPr>
            <p:extLst>
              <p:ext uri="{D42A27DB-BD31-4B8C-83A1-F6EECF244321}">
                <p14:modId xmlns:p14="http://schemas.microsoft.com/office/powerpoint/2010/main" val="55611515"/>
              </p:ext>
            </p:extLst>
          </p:nvPr>
        </p:nvGraphicFramePr>
        <p:xfrm>
          <a:off x="251520" y="264248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17.3%</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3</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2</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15.7%</a:t>
                      </a: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1</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인터넷몰</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5.9%</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28</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항공사</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5.2%</a:t>
                      </a:r>
                    </a:p>
                  </a:txBody>
                  <a:tcPr anchor="ctr"/>
                </a:tc>
                <a:tc>
                  <a:txBody>
                    <a:bodyPr/>
                    <a:lstStyle/>
                    <a:p>
                      <a:pPr algn="r" latinLnBrk="1"/>
                      <a:r>
                        <a:rPr lang="en-US" altLang="ko-KR" sz="1200" b="0" smtClean="0">
                          <a:solidFill>
                            <a:schemeClr val="tx1"/>
                          </a:solidFill>
                          <a:latin typeface="+mn-ea"/>
                          <a:ea typeface="+mn-ea"/>
                        </a:rPr>
                        <a:t>17</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골프경기장</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3</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7</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렌터카</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5</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8</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1" kern="1200" smtClean="0">
                          <a:solidFill>
                            <a:schemeClr val="tx1"/>
                          </a:solidFill>
                          <a:latin typeface="+mn-ea"/>
                          <a:ea typeface="+mn-ea"/>
                          <a:cs typeface="+mn-cs"/>
                        </a:rPr>
                        <a:t>슈퍼마켓</a:t>
                      </a:r>
                      <a:endParaRPr lang="ko-KR" altLang="en-US" sz="1200" b="1" kern="1200">
                        <a:solidFill>
                          <a:schemeClr val="tx1"/>
                        </a:solidFill>
                        <a:latin typeface="+mn-ea"/>
                        <a:ea typeface="+mn-ea"/>
                        <a:cs typeface="+mn-cs"/>
                      </a:endParaRPr>
                    </a:p>
                  </a:txBody>
                  <a:tcPr anchor="ctr"/>
                </a:tc>
                <a:tc>
                  <a:txBody>
                    <a:bodyPr/>
                    <a:lstStyle/>
                    <a:p>
                      <a:pPr algn="r" latinLnBrk="1"/>
                      <a:r>
                        <a:rPr lang="en-US" altLang="ko-KR" sz="1200" b="1" smtClean="0">
                          <a:solidFill>
                            <a:schemeClr val="tx1"/>
                          </a:solidFill>
                          <a:latin typeface="+mn-ea"/>
                          <a:ea typeface="+mn-ea"/>
                        </a:rPr>
                        <a:t>2.8%</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1</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9</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대형할인점</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편의점</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2.7%</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ko-KR" altLang="en-US" sz="1200" b="0" smtClean="0">
                          <a:solidFill>
                            <a:schemeClr val="tx1"/>
                          </a:solidFill>
                          <a:latin typeface="+mn-ea"/>
                          <a:ea typeface="+mn-ea"/>
                        </a:rPr>
                        <a:t>소계</a:t>
                      </a:r>
                      <a:endParaRPr lang="ko-KR" altLang="en-US" sz="1200" b="0">
                        <a:solidFill>
                          <a:schemeClr val="tx1"/>
                        </a:solidFill>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
        <p:nvSpPr>
          <p:cNvPr id="28" name="타원 27"/>
          <p:cNvSpPr/>
          <p:nvPr/>
        </p:nvSpPr>
        <p:spPr>
          <a:xfrm>
            <a:off x="3599920" y="1235488"/>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a:solidFill>
                  <a:schemeClr val="bg1"/>
                </a:solidFill>
                <a:latin typeface="NOVA ExtraBold" panose="00000800000000000000" pitchFamily="2" charset="-127"/>
                <a:ea typeface="NOVA ExtraBold" panose="00000800000000000000" pitchFamily="2" charset="-127"/>
              </a:rPr>
              <a:t>1</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
        <p:nvSpPr>
          <p:cNvPr id="30" name="직사각형 29"/>
          <p:cNvSpPr/>
          <p:nvPr/>
        </p:nvSpPr>
        <p:spPr>
          <a:xfrm>
            <a:off x="259806" y="3470579"/>
            <a:ext cx="8416650" cy="288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1" name="타원 30"/>
          <p:cNvSpPr/>
          <p:nvPr/>
        </p:nvSpPr>
        <p:spPr>
          <a:xfrm>
            <a:off x="152863" y="338124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a:solidFill>
                  <a:schemeClr val="bg1"/>
                </a:solidFill>
                <a:latin typeface="NOVA ExtraBold" panose="00000800000000000000" pitchFamily="2" charset="-127"/>
                <a:ea typeface="NOVA ExtraBold" panose="00000800000000000000" pitchFamily="2" charset="-127"/>
              </a:rPr>
              <a:t>1</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2" name="직사각형 31"/>
          <p:cNvSpPr/>
          <p:nvPr/>
        </p:nvSpPr>
        <p:spPr>
          <a:xfrm>
            <a:off x="255663" y="4838731"/>
            <a:ext cx="4064309" cy="828092"/>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3" name="직사각형 32"/>
          <p:cNvSpPr/>
          <p:nvPr/>
        </p:nvSpPr>
        <p:spPr>
          <a:xfrm>
            <a:off x="4628277" y="4293096"/>
            <a:ext cx="4064309" cy="486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4" name="타원 33"/>
          <p:cNvSpPr/>
          <p:nvPr/>
        </p:nvSpPr>
        <p:spPr>
          <a:xfrm>
            <a:off x="152863" y="4730743"/>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2</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5" name="타원 34"/>
          <p:cNvSpPr/>
          <p:nvPr/>
        </p:nvSpPr>
        <p:spPr>
          <a:xfrm>
            <a:off x="4520277" y="419067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2</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6" name="직사각형 35"/>
          <p:cNvSpPr/>
          <p:nvPr/>
        </p:nvSpPr>
        <p:spPr>
          <a:xfrm>
            <a:off x="4628277" y="4866439"/>
            <a:ext cx="4064309" cy="252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7" name="타원 36"/>
          <p:cNvSpPr/>
          <p:nvPr/>
        </p:nvSpPr>
        <p:spPr>
          <a:xfrm>
            <a:off x="4520277" y="500076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3</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8" name="타원 37"/>
          <p:cNvSpPr/>
          <p:nvPr/>
        </p:nvSpPr>
        <p:spPr>
          <a:xfrm>
            <a:off x="6336224" y="1235488"/>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smtClean="0">
                <a:solidFill>
                  <a:schemeClr val="bg1"/>
                </a:solidFill>
                <a:latin typeface="NOVA ExtraBold" panose="00000800000000000000" pitchFamily="2" charset="-127"/>
                <a:ea typeface="NOVA ExtraBold" panose="00000800000000000000" pitchFamily="2" charset="-127"/>
              </a:rPr>
              <a:t>2</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
        <p:nvSpPr>
          <p:cNvPr id="39" name="타원 38"/>
          <p:cNvSpPr/>
          <p:nvPr/>
        </p:nvSpPr>
        <p:spPr>
          <a:xfrm>
            <a:off x="1710152" y="1566996"/>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smtClean="0">
                <a:solidFill>
                  <a:schemeClr val="bg1"/>
                </a:solidFill>
                <a:latin typeface="NOVA ExtraBold" panose="00000800000000000000" pitchFamily="2" charset="-127"/>
                <a:ea typeface="NOVA ExtraBold" panose="00000800000000000000" pitchFamily="2" charset="-127"/>
              </a:rPr>
              <a:t>3</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Tree>
    <p:extLst>
      <p:ext uri="{BB962C8B-B14F-4D97-AF65-F5344CB8AC3E}">
        <p14:creationId xmlns:p14="http://schemas.microsoft.com/office/powerpoint/2010/main" val="1308215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매출 분석 </a:t>
            </a:r>
            <a:r>
              <a:rPr lang="en-US" altLang="ko-KR" smtClean="0"/>
              <a:t>- </a:t>
            </a:r>
            <a:r>
              <a:rPr lang="ko-KR" altLang="en-US" smtClean="0"/>
              <a:t>제주시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54" name="직사각형 53"/>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smtClean="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와 </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서귀포시</a:t>
            </a:r>
            <a:r>
              <a:rPr lang="en-US" altLang="ko-KR" sz="1600" spc="100" smtClean="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방문 관광객의 카드 이용금액 비중은 </a:t>
            </a:r>
            <a:r>
              <a:rPr lang="en-US" altLang="ko-KR" sz="1600" spc="100" smtClean="0">
                <a:ln>
                  <a:solidFill>
                    <a:prstClr val="black">
                      <a:alpha val="20000"/>
                    </a:prstClr>
                  </a:solidFill>
                </a:ln>
                <a:solidFill>
                  <a:srgbClr val="000000"/>
                </a:solidFill>
                <a:latin typeface="NOVA Bold"/>
                <a:ea typeface="NOVA Bold"/>
                <a:cs typeface="Arial" pitchFamily="34" charset="0"/>
              </a:rPr>
              <a:t>7:3</a:t>
            </a:r>
            <a:r>
              <a:rPr lang="ko-KR" altLang="en-US" sz="1600" spc="100" smtClean="0">
                <a:ln>
                  <a:solidFill>
                    <a:prstClr val="black">
                      <a:alpha val="20000"/>
                    </a:prstClr>
                  </a:solidFill>
                </a:ln>
                <a:solidFill>
                  <a:srgbClr val="000000"/>
                </a:solidFill>
                <a:latin typeface="NOVA Bold"/>
                <a:ea typeface="NOVA Bold"/>
                <a:cs typeface="Arial" pitchFamily="34" charset="0"/>
              </a:rPr>
              <a:t>으로 제주시가 </a:t>
            </a:r>
            <a:r>
              <a:rPr lang="en-US" altLang="ko-KR" sz="1600" spc="100" smtClean="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배 이상 </a:t>
            </a:r>
            <a:r>
              <a:rPr lang="ko-KR" altLang="en-US" sz="1600" spc="100" smtClean="0">
                <a:ln>
                  <a:solidFill>
                    <a:prstClr val="black">
                      <a:alpha val="20000"/>
                    </a:prstClr>
                  </a:solidFill>
                </a:ln>
                <a:solidFill>
                  <a:srgbClr val="000000"/>
                </a:solidFill>
                <a:latin typeface="NOVA Bold"/>
                <a:ea typeface="NOVA Bold"/>
                <a:cs typeface="Arial" pitchFamily="34" charset="0"/>
              </a:rPr>
              <a:t>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제주시는</a:t>
            </a:r>
            <a:r>
              <a:rPr lang="en-US" altLang="ko-KR" sz="1600" spc="100" smtClean="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지정학적 특성상 제주공항과 </a:t>
            </a:r>
            <a:r>
              <a:rPr lang="ko-KR" altLang="en-US" sz="1600" spc="100">
                <a:ln>
                  <a:solidFill>
                    <a:prstClr val="black">
                      <a:alpha val="20000"/>
                    </a:prstClr>
                  </a:solidFill>
                </a:ln>
                <a:solidFill>
                  <a:srgbClr val="000000"/>
                </a:solidFill>
                <a:latin typeface="NOVA Bold"/>
                <a:ea typeface="NOVA Bold"/>
                <a:cs typeface="Arial" pitchFamily="34" charset="0"/>
              </a:rPr>
              <a:t>연관된 업종</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면세점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항공사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렌터카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5" name="TextBox 54"/>
          <p:cNvSpPr txBox="1"/>
          <p:nvPr/>
        </p:nvSpPr>
        <p:spPr>
          <a:xfrm>
            <a:off x="467544" y="5755225"/>
            <a:ext cx="37804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smtClean="0">
                <a:solidFill>
                  <a:srgbClr val="000000"/>
                </a:solidFill>
                <a:cs typeface="Arial Narrow" pitchFamily="34" charset="0"/>
              </a:rPr>
              <a:t>제주도 </a:t>
            </a:r>
            <a:r>
              <a:rPr lang="ko-KR" altLang="en-US" sz="1000">
                <a:solidFill>
                  <a:srgbClr val="000000"/>
                </a:solidFill>
                <a:cs typeface="Arial Narrow" pitchFamily="34" charset="0"/>
              </a:rPr>
              <a:t>국내 관광객 카드이용금액 </a:t>
            </a:r>
            <a:r>
              <a:rPr lang="ko-KR" altLang="en-US" sz="1000" smtClean="0">
                <a:solidFill>
                  <a:srgbClr val="000000"/>
                </a:solidFill>
                <a:cs typeface="Arial Narrow" pitchFamily="34" charset="0"/>
              </a:rPr>
              <a:t>기준 </a:t>
            </a:r>
            <a:r>
              <a:rPr lang="en-US" altLang="ko-KR" sz="1000" smtClean="0">
                <a:solidFill>
                  <a:srgbClr val="000000"/>
                </a:solidFill>
                <a:cs typeface="Arial Narrow" pitchFamily="34" charset="0"/>
              </a:rPr>
              <a:t>(‘16.1~8</a:t>
            </a:r>
            <a:r>
              <a:rPr lang="ko-KR" altLang="en-US" sz="1000" smtClean="0">
                <a:solidFill>
                  <a:srgbClr val="000000"/>
                </a:solidFill>
                <a:cs typeface="Arial Narrow" pitchFamily="34" charset="0"/>
              </a:rPr>
              <a:t>월 합계</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en-US" altLang="ko-KR" sz="1000">
                <a:solidFill>
                  <a:srgbClr val="000000"/>
                </a:solidFill>
                <a:cs typeface="Arial Narrow" pitchFamily="34" charset="0"/>
              </a:rPr>
              <a:t>( ) </a:t>
            </a:r>
            <a:r>
              <a:rPr lang="ko-KR" altLang="en-US" sz="1000">
                <a:solidFill>
                  <a:srgbClr val="000000"/>
                </a:solidFill>
                <a:cs typeface="Arial Narrow" pitchFamily="34" charset="0"/>
              </a:rPr>
              <a:t>괄호는 전체업종에서 해당업종 매출 비중</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smtClean="0">
                <a:solidFill>
                  <a:srgbClr val="000000"/>
                </a:solidFill>
                <a:cs typeface="Arial Narrow" pitchFamily="34" charset="0"/>
              </a:rPr>
              <a:t>체크표시      </a:t>
            </a:r>
            <a:r>
              <a:rPr lang="en-US" altLang="ko-KR" sz="1000">
                <a:solidFill>
                  <a:srgbClr val="000000"/>
                </a:solidFill>
                <a:cs typeface="Arial Narrow" pitchFamily="34" charset="0"/>
              </a:rPr>
              <a:t>: </a:t>
            </a:r>
            <a:r>
              <a:rPr lang="ko-KR" altLang="en-US" sz="1000" smtClean="0">
                <a:solidFill>
                  <a:srgbClr val="000000"/>
                </a:solidFill>
                <a:cs typeface="Arial Narrow" pitchFamily="34" charset="0"/>
              </a:rPr>
              <a:t>서귀포에는 </a:t>
            </a:r>
            <a:r>
              <a:rPr lang="ko-KR" altLang="en-US" sz="1000">
                <a:solidFill>
                  <a:srgbClr val="000000"/>
                </a:solidFill>
                <a:cs typeface="Arial Narrow" pitchFamily="34" charset="0"/>
              </a:rPr>
              <a:t>없고 제주시에만 상위 랭크된 업종</a:t>
            </a:r>
            <a:endParaRPr lang="en-US" altLang="ko-KR" sz="1000">
              <a:solidFill>
                <a:srgbClr val="000000"/>
              </a:solidFill>
              <a:cs typeface="Arial Narrow" pitchFamily="34" charset="0"/>
            </a:endParaRPr>
          </a:p>
        </p:txBody>
      </p:sp>
      <p:grpSp>
        <p:nvGrpSpPr>
          <p:cNvPr id="56" name="그룹 55"/>
          <p:cNvGrpSpPr/>
          <p:nvPr/>
        </p:nvGrpSpPr>
        <p:grpSpPr>
          <a:xfrm>
            <a:off x="539553" y="3076823"/>
            <a:ext cx="3636194" cy="1732071"/>
            <a:chOff x="456879" y="3370088"/>
            <a:chExt cx="3263453" cy="1346971"/>
          </a:xfrm>
        </p:grpSpPr>
        <p:sp>
          <p:nvSpPr>
            <p:cNvPr id="57" name="자유형 56"/>
            <p:cNvSpPr/>
            <p:nvPr/>
          </p:nvSpPr>
          <p:spPr>
            <a:xfrm>
              <a:off x="834326" y="4115467"/>
              <a:ext cx="56036" cy="45474"/>
            </a:xfrm>
            <a:custGeom>
              <a:avLst/>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58" name="자유형 57"/>
            <p:cNvSpPr/>
            <p:nvPr/>
          </p:nvSpPr>
          <p:spPr>
            <a:xfrm>
              <a:off x="456879" y="4652562"/>
              <a:ext cx="75067" cy="64497"/>
            </a:xfrm>
            <a:custGeom>
              <a:avLst/>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59" name="자유형 58"/>
            <p:cNvSpPr/>
            <p:nvPr/>
          </p:nvSpPr>
          <p:spPr>
            <a:xfrm>
              <a:off x="559223" y="4092418"/>
              <a:ext cx="768004" cy="598840"/>
            </a:xfrm>
            <a:custGeom>
              <a:avLst/>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5" name="자유형 74"/>
            <p:cNvSpPr/>
            <p:nvPr/>
          </p:nvSpPr>
          <p:spPr>
            <a:xfrm>
              <a:off x="992283" y="3784541"/>
              <a:ext cx="720638" cy="690189"/>
            </a:xfrm>
            <a:custGeom>
              <a:avLst/>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6" name="자유형 75"/>
            <p:cNvSpPr/>
            <p:nvPr/>
          </p:nvSpPr>
          <p:spPr>
            <a:xfrm>
              <a:off x="1377412" y="3649209"/>
              <a:ext cx="803528" cy="755599"/>
            </a:xfrm>
            <a:custGeom>
              <a:avLst/>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7" name="자유형 76"/>
            <p:cNvSpPr/>
            <p:nvPr/>
          </p:nvSpPr>
          <p:spPr>
            <a:xfrm>
              <a:off x="1794683" y="3511058"/>
              <a:ext cx="617448" cy="788022"/>
            </a:xfrm>
            <a:custGeom>
              <a:avLst/>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8" name="자유형 77"/>
            <p:cNvSpPr/>
            <p:nvPr/>
          </p:nvSpPr>
          <p:spPr>
            <a:xfrm>
              <a:off x="2171240" y="3434934"/>
              <a:ext cx="658161" cy="878963"/>
            </a:xfrm>
            <a:custGeom>
              <a:avLst/>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ah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00" name="자유형 99"/>
            <p:cNvSpPr/>
            <p:nvPr/>
          </p:nvSpPr>
          <p:spPr>
            <a:xfrm>
              <a:off x="2742001" y="3370088"/>
              <a:ext cx="978331" cy="755599"/>
            </a:xfrm>
            <a:custGeom>
              <a:avLst/>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grpSp>
      <p:sp>
        <p:nvSpPr>
          <p:cNvPr id="101" name="직사각형 100"/>
          <p:cNvSpPr/>
          <p:nvPr/>
        </p:nvSpPr>
        <p:spPr>
          <a:xfrm>
            <a:off x="1958878" y="3443375"/>
            <a:ext cx="108000" cy="108000"/>
          </a:xfrm>
          <a:prstGeom prst="rect">
            <a:avLst/>
          </a:prstGeom>
          <a:solidFill>
            <a:srgbClr val="3333FF"/>
          </a:solidFill>
          <a:ln w="285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a:solidFill>
                <a:srgbClr val="000000"/>
              </a:solidFill>
              <a:latin typeface="NOVA Bold"/>
              <a:ea typeface="NOVA Bold"/>
            </a:endParaRPr>
          </a:p>
        </p:txBody>
      </p:sp>
      <p:sp>
        <p:nvSpPr>
          <p:cNvPr id="102" name="Rectangle 9"/>
          <p:cNvSpPr>
            <a:spLocks noChangeArrowheads="1"/>
          </p:cNvSpPr>
          <p:nvPr/>
        </p:nvSpPr>
        <p:spPr bwMode="auto">
          <a:xfrm>
            <a:off x="4716232" y="220486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면세점</a:t>
            </a:r>
            <a:r>
              <a:rPr lang="en-US" altLang="ko-KR" sz="1200">
                <a:solidFill>
                  <a:srgbClr val="000000"/>
                </a:solidFill>
                <a:cs typeface="Arial" pitchFamily="34" charset="0"/>
              </a:rPr>
              <a:t>(18.9%)</a:t>
            </a:r>
            <a:endParaRPr lang="ko-KR" altLang="en-US" sz="1200">
              <a:solidFill>
                <a:srgbClr val="000000"/>
              </a:solidFill>
              <a:cs typeface="Arial" pitchFamily="34" charset="0"/>
            </a:endParaRPr>
          </a:p>
        </p:txBody>
      </p:sp>
      <p:sp>
        <p:nvSpPr>
          <p:cNvPr id="103" name="Rectangle 9"/>
          <p:cNvSpPr>
            <a:spLocks noChangeArrowheads="1"/>
          </p:cNvSpPr>
          <p:nvPr/>
        </p:nvSpPr>
        <p:spPr bwMode="auto">
          <a:xfrm>
            <a:off x="4716232" y="2624915"/>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한식</a:t>
            </a:r>
            <a:r>
              <a:rPr lang="en-US" altLang="ko-KR" sz="1200">
                <a:solidFill>
                  <a:srgbClr val="000000"/>
                </a:solidFill>
                <a:cs typeface="Arial" pitchFamily="34" charset="0"/>
              </a:rPr>
              <a:t>(15.0%)</a:t>
            </a:r>
            <a:endParaRPr lang="ko-KR" altLang="en-US" sz="1200">
              <a:solidFill>
                <a:srgbClr val="000000"/>
              </a:solidFill>
              <a:cs typeface="Arial" pitchFamily="34" charset="0"/>
            </a:endParaRPr>
          </a:p>
        </p:txBody>
      </p:sp>
      <p:sp>
        <p:nvSpPr>
          <p:cNvPr id="104" name="Rectangle 9"/>
          <p:cNvSpPr>
            <a:spLocks noChangeArrowheads="1"/>
          </p:cNvSpPr>
          <p:nvPr/>
        </p:nvSpPr>
        <p:spPr bwMode="auto">
          <a:xfrm>
            <a:off x="4716232" y="3044966"/>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인터넷몰</a:t>
            </a:r>
            <a:r>
              <a:rPr lang="en-US" altLang="ko-KR" sz="1200">
                <a:solidFill>
                  <a:srgbClr val="000000"/>
                </a:solidFill>
                <a:cs typeface="Arial" pitchFamily="34" charset="0"/>
              </a:rPr>
              <a:t>(9.8%)</a:t>
            </a:r>
            <a:endParaRPr lang="ko-KR" altLang="en-US" sz="1200">
              <a:solidFill>
                <a:srgbClr val="000000"/>
              </a:solidFill>
              <a:cs typeface="Arial" pitchFamily="34" charset="0"/>
            </a:endParaRPr>
          </a:p>
        </p:txBody>
      </p:sp>
      <p:sp>
        <p:nvSpPr>
          <p:cNvPr id="105" name="Rectangle 9"/>
          <p:cNvSpPr>
            <a:spLocks noChangeArrowheads="1"/>
          </p:cNvSpPr>
          <p:nvPr/>
        </p:nvSpPr>
        <p:spPr bwMode="auto">
          <a:xfrm>
            <a:off x="4716232" y="3465017"/>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항공사</a:t>
            </a:r>
            <a:r>
              <a:rPr lang="en-US" altLang="ko-KR" sz="1200">
                <a:solidFill>
                  <a:srgbClr val="000000"/>
                </a:solidFill>
                <a:cs typeface="Arial" pitchFamily="34" charset="0"/>
              </a:rPr>
              <a:t>(6.5%)</a:t>
            </a:r>
            <a:endParaRPr lang="ko-KR" altLang="en-US" sz="1200">
              <a:solidFill>
                <a:srgbClr val="000000"/>
              </a:solidFill>
              <a:cs typeface="Arial" pitchFamily="34" charset="0"/>
            </a:endParaRPr>
          </a:p>
        </p:txBody>
      </p:sp>
      <p:sp>
        <p:nvSpPr>
          <p:cNvPr id="106" name="Rectangle 9"/>
          <p:cNvSpPr>
            <a:spLocks noChangeArrowheads="1"/>
          </p:cNvSpPr>
          <p:nvPr/>
        </p:nvSpPr>
        <p:spPr bwMode="auto">
          <a:xfrm>
            <a:off x="4716232" y="3885068"/>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렌터카</a:t>
            </a:r>
            <a:r>
              <a:rPr lang="en-US" altLang="ko-KR" sz="1200">
                <a:solidFill>
                  <a:srgbClr val="000000"/>
                </a:solidFill>
                <a:cs typeface="Arial" pitchFamily="34" charset="0"/>
              </a:rPr>
              <a:t>(3.7%)</a:t>
            </a:r>
            <a:endParaRPr lang="ko-KR" altLang="en-US" sz="1200">
              <a:solidFill>
                <a:srgbClr val="000000"/>
              </a:solidFill>
              <a:cs typeface="Arial" pitchFamily="34" charset="0"/>
            </a:endParaRPr>
          </a:p>
        </p:txBody>
      </p:sp>
      <p:sp>
        <p:nvSpPr>
          <p:cNvPr id="107" name="Rectangle 9"/>
          <p:cNvSpPr>
            <a:spLocks noChangeArrowheads="1"/>
          </p:cNvSpPr>
          <p:nvPr/>
        </p:nvSpPr>
        <p:spPr bwMode="auto">
          <a:xfrm>
            <a:off x="4716232" y="4305119"/>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농축수산품</a:t>
            </a:r>
            <a:r>
              <a:rPr lang="en-US" altLang="ko-KR" sz="1200">
                <a:solidFill>
                  <a:srgbClr val="000000"/>
                </a:solidFill>
                <a:cs typeface="Arial" pitchFamily="34" charset="0"/>
              </a:rPr>
              <a:t>(3.4%)</a:t>
            </a:r>
            <a:endParaRPr lang="ko-KR" altLang="en-US" sz="1200">
              <a:solidFill>
                <a:srgbClr val="000000"/>
              </a:solidFill>
              <a:cs typeface="Arial" pitchFamily="34" charset="0"/>
            </a:endParaRPr>
          </a:p>
        </p:txBody>
      </p:sp>
      <p:sp>
        <p:nvSpPr>
          <p:cNvPr id="108" name="Rectangle 9"/>
          <p:cNvSpPr>
            <a:spLocks noChangeArrowheads="1"/>
          </p:cNvSpPr>
          <p:nvPr/>
        </p:nvSpPr>
        <p:spPr bwMode="auto">
          <a:xfrm>
            <a:off x="4716232" y="4725170"/>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편의점</a:t>
            </a:r>
            <a:r>
              <a:rPr lang="en-US" altLang="ko-KR" sz="1200">
                <a:solidFill>
                  <a:srgbClr val="000000"/>
                </a:solidFill>
                <a:cs typeface="Arial" pitchFamily="34" charset="0"/>
              </a:rPr>
              <a:t>(2.9%)</a:t>
            </a:r>
            <a:endParaRPr lang="ko-KR" altLang="en-US" sz="1200">
              <a:solidFill>
                <a:srgbClr val="000000"/>
              </a:solidFill>
              <a:cs typeface="Arial" pitchFamily="34" charset="0"/>
            </a:endParaRPr>
          </a:p>
        </p:txBody>
      </p:sp>
      <p:sp>
        <p:nvSpPr>
          <p:cNvPr id="109" name="Rectangle 9"/>
          <p:cNvSpPr>
            <a:spLocks noChangeArrowheads="1"/>
          </p:cNvSpPr>
          <p:nvPr/>
        </p:nvSpPr>
        <p:spPr bwMode="auto">
          <a:xfrm>
            <a:off x="4716232" y="5145221"/>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슈퍼마켓</a:t>
            </a:r>
            <a:r>
              <a:rPr lang="en-US" altLang="ko-KR" sz="1200">
                <a:solidFill>
                  <a:srgbClr val="000000"/>
                </a:solidFill>
                <a:cs typeface="Arial" pitchFamily="34" charset="0"/>
              </a:rPr>
              <a:t>(2.9%)</a:t>
            </a:r>
            <a:endParaRPr lang="ko-KR" altLang="en-US" sz="1200">
              <a:solidFill>
                <a:srgbClr val="000000"/>
              </a:solidFill>
              <a:cs typeface="Arial" pitchFamily="34" charset="0"/>
            </a:endParaRPr>
          </a:p>
        </p:txBody>
      </p:sp>
      <p:sp>
        <p:nvSpPr>
          <p:cNvPr id="110" name="Rectangle 9"/>
          <p:cNvSpPr>
            <a:spLocks noChangeArrowheads="1"/>
          </p:cNvSpPr>
          <p:nvPr/>
        </p:nvSpPr>
        <p:spPr bwMode="auto">
          <a:xfrm>
            <a:off x="4716232" y="5565272"/>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여관</a:t>
            </a:r>
            <a:r>
              <a:rPr lang="en-US" altLang="ko-KR" sz="1400">
                <a:solidFill>
                  <a:srgbClr val="000000"/>
                </a:solidFill>
                <a:latin typeface="NOVA ExtraBold" panose="00000800000000000000" pitchFamily="2" charset="-127"/>
                <a:ea typeface="NOVA ExtraBold" panose="00000800000000000000" pitchFamily="2" charset="-127"/>
                <a:cs typeface="Arial" pitchFamily="34" charset="0"/>
              </a:rPr>
              <a:t>/</a:t>
            </a: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기타숙박업</a:t>
            </a:r>
            <a:r>
              <a:rPr lang="en-US" altLang="ko-KR" sz="1200">
                <a:solidFill>
                  <a:srgbClr val="000000"/>
                </a:solidFill>
                <a:cs typeface="Arial" pitchFamily="34" charset="0"/>
              </a:rPr>
              <a:t>(2.3%)</a:t>
            </a:r>
            <a:endParaRPr lang="ko-KR" altLang="en-US" sz="1200">
              <a:solidFill>
                <a:srgbClr val="000000"/>
              </a:solidFill>
              <a:cs typeface="Arial" pitchFamily="34" charset="0"/>
            </a:endParaRPr>
          </a:p>
        </p:txBody>
      </p:sp>
      <p:sp>
        <p:nvSpPr>
          <p:cNvPr id="111" name="Rectangle 9"/>
          <p:cNvSpPr>
            <a:spLocks noChangeArrowheads="1"/>
          </p:cNvSpPr>
          <p:nvPr/>
        </p:nvSpPr>
        <p:spPr bwMode="auto">
          <a:xfrm>
            <a:off x="4716232" y="598532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대형할인점</a:t>
            </a:r>
            <a:r>
              <a:rPr lang="en-US" altLang="ko-KR" sz="1200">
                <a:solidFill>
                  <a:srgbClr val="000000"/>
                </a:solidFill>
                <a:cs typeface="Arial" pitchFamily="34" charset="0"/>
              </a:rPr>
              <a:t>(2.2%)</a:t>
            </a:r>
            <a:endParaRPr lang="ko-KR" altLang="en-US" sz="1200">
              <a:solidFill>
                <a:srgbClr val="000000"/>
              </a:solidFill>
              <a:cs typeface="Arial" pitchFamily="34" charset="0"/>
            </a:endParaRPr>
          </a:p>
        </p:txBody>
      </p:sp>
      <p:sp>
        <p:nvSpPr>
          <p:cNvPr id="112" name="Rectangle 9"/>
          <p:cNvSpPr>
            <a:spLocks noChangeArrowheads="1"/>
          </p:cNvSpPr>
          <p:nvPr/>
        </p:nvSpPr>
        <p:spPr bwMode="auto">
          <a:xfrm>
            <a:off x="4320012" y="220486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3" name="Rectangle 9"/>
          <p:cNvSpPr>
            <a:spLocks noChangeArrowheads="1"/>
          </p:cNvSpPr>
          <p:nvPr/>
        </p:nvSpPr>
        <p:spPr bwMode="auto">
          <a:xfrm>
            <a:off x="4320012" y="262498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4" name="Rectangle 9"/>
          <p:cNvSpPr>
            <a:spLocks noChangeArrowheads="1"/>
          </p:cNvSpPr>
          <p:nvPr/>
        </p:nvSpPr>
        <p:spPr bwMode="auto">
          <a:xfrm>
            <a:off x="4320012" y="304509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5" name="Rectangle 9"/>
          <p:cNvSpPr>
            <a:spLocks noChangeArrowheads="1"/>
          </p:cNvSpPr>
          <p:nvPr/>
        </p:nvSpPr>
        <p:spPr bwMode="auto">
          <a:xfrm>
            <a:off x="4320012" y="346521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4</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6" name="Rectangle 9"/>
          <p:cNvSpPr>
            <a:spLocks noChangeArrowheads="1"/>
          </p:cNvSpPr>
          <p:nvPr/>
        </p:nvSpPr>
        <p:spPr bwMode="auto">
          <a:xfrm>
            <a:off x="4320012" y="430544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7" name="Rectangle 9"/>
          <p:cNvSpPr>
            <a:spLocks noChangeArrowheads="1"/>
          </p:cNvSpPr>
          <p:nvPr/>
        </p:nvSpPr>
        <p:spPr bwMode="auto">
          <a:xfrm>
            <a:off x="4320012" y="472556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8" name="Rectangle 9"/>
          <p:cNvSpPr>
            <a:spLocks noChangeArrowheads="1"/>
          </p:cNvSpPr>
          <p:nvPr/>
        </p:nvSpPr>
        <p:spPr bwMode="auto">
          <a:xfrm>
            <a:off x="4320012" y="514567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9" name="Rectangle 9"/>
          <p:cNvSpPr>
            <a:spLocks noChangeArrowheads="1"/>
          </p:cNvSpPr>
          <p:nvPr/>
        </p:nvSpPr>
        <p:spPr bwMode="auto">
          <a:xfrm>
            <a:off x="4320012" y="556579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9</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0" name="Rectangle 9"/>
          <p:cNvSpPr>
            <a:spLocks noChangeArrowheads="1"/>
          </p:cNvSpPr>
          <p:nvPr/>
        </p:nvSpPr>
        <p:spPr bwMode="auto">
          <a:xfrm>
            <a:off x="4320012" y="598590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1" name="Rectangle 9"/>
          <p:cNvSpPr>
            <a:spLocks noChangeArrowheads="1"/>
          </p:cNvSpPr>
          <p:nvPr/>
        </p:nvSpPr>
        <p:spPr bwMode="auto">
          <a:xfrm>
            <a:off x="4320012" y="388532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2" name="TextBox 121"/>
          <p:cNvSpPr txBox="1"/>
          <p:nvPr/>
        </p:nvSpPr>
        <p:spPr>
          <a:xfrm>
            <a:off x="6840252" y="2312876"/>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3" name="TextBox 122"/>
          <p:cNvSpPr txBox="1"/>
          <p:nvPr/>
        </p:nvSpPr>
        <p:spPr>
          <a:xfrm>
            <a:off x="6840252" y="3118785"/>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4" name="TextBox 123"/>
          <p:cNvSpPr txBox="1"/>
          <p:nvPr/>
        </p:nvSpPr>
        <p:spPr>
          <a:xfrm>
            <a:off x="6840252" y="6107117"/>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5" name="TextBox 124"/>
          <p:cNvSpPr txBox="1"/>
          <p:nvPr/>
        </p:nvSpPr>
        <p:spPr>
          <a:xfrm>
            <a:off x="7308304" y="2686737"/>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26" name="TextBox 125"/>
          <p:cNvSpPr txBox="1"/>
          <p:nvPr/>
        </p:nvSpPr>
        <p:spPr>
          <a:xfrm>
            <a:off x="7524328" y="441031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7" name="TextBox 126"/>
          <p:cNvSpPr txBox="1"/>
          <p:nvPr/>
        </p:nvSpPr>
        <p:spPr>
          <a:xfrm>
            <a:off x="7524328" y="479715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8" name="TextBox 127"/>
          <p:cNvSpPr txBox="1"/>
          <p:nvPr/>
        </p:nvSpPr>
        <p:spPr>
          <a:xfrm>
            <a:off x="7524328" y="520240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9" name="TextBox 128"/>
          <p:cNvSpPr txBox="1"/>
          <p:nvPr/>
        </p:nvSpPr>
        <p:spPr>
          <a:xfrm>
            <a:off x="7992380" y="357301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이동수단</a:t>
            </a:r>
          </a:p>
        </p:txBody>
      </p:sp>
      <p:sp>
        <p:nvSpPr>
          <p:cNvPr id="130" name="TextBox 129"/>
          <p:cNvSpPr txBox="1"/>
          <p:nvPr/>
        </p:nvSpPr>
        <p:spPr>
          <a:xfrm>
            <a:off x="7992380" y="394226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이동수단</a:t>
            </a:r>
          </a:p>
        </p:txBody>
      </p:sp>
      <p:sp>
        <p:nvSpPr>
          <p:cNvPr id="131" name="TextBox 130"/>
          <p:cNvSpPr txBox="1"/>
          <p:nvPr/>
        </p:nvSpPr>
        <p:spPr>
          <a:xfrm>
            <a:off x="8280412" y="576926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32" name="TextBox 131"/>
          <p:cNvSpPr txBox="1"/>
          <p:nvPr/>
        </p:nvSpPr>
        <p:spPr>
          <a:xfrm>
            <a:off x="1288991" y="3160209"/>
            <a:ext cx="1010463"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제주국제공항</a:t>
            </a:r>
          </a:p>
        </p:txBody>
      </p:sp>
      <p:sp>
        <p:nvSpPr>
          <p:cNvPr id="133" name="Freeform 1754"/>
          <p:cNvSpPr>
            <a:spLocks noChangeAspect="1"/>
          </p:cNvSpPr>
          <p:nvPr/>
        </p:nvSpPr>
        <p:spPr bwMode="gray">
          <a:xfrm>
            <a:off x="6371939" y="2829031"/>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4" name="Freeform 1754"/>
          <p:cNvSpPr>
            <a:spLocks noChangeAspect="1"/>
          </p:cNvSpPr>
          <p:nvPr/>
        </p:nvSpPr>
        <p:spPr bwMode="gray">
          <a:xfrm>
            <a:off x="6371939" y="3251250"/>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5" name="Freeform 1754"/>
          <p:cNvSpPr>
            <a:spLocks noChangeAspect="1"/>
          </p:cNvSpPr>
          <p:nvPr/>
        </p:nvSpPr>
        <p:spPr bwMode="gray">
          <a:xfrm>
            <a:off x="6371939" y="3673470"/>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6" name="Freeform 1754"/>
          <p:cNvSpPr>
            <a:spLocks noChangeAspect="1"/>
          </p:cNvSpPr>
          <p:nvPr/>
        </p:nvSpPr>
        <p:spPr bwMode="gray">
          <a:xfrm>
            <a:off x="1259632" y="6065097"/>
            <a:ext cx="181390" cy="20821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283637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매출 분석 </a:t>
            </a:r>
            <a:r>
              <a:rPr lang="en-US" altLang="ko-KR" smtClean="0"/>
              <a:t>- </a:t>
            </a:r>
            <a:r>
              <a:rPr lang="ko-KR" altLang="en-US" smtClean="0"/>
              <a:t>서귀포시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28" name="직사각형 12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서귀포시는 </a:t>
            </a:r>
            <a:r>
              <a:rPr lang="ko-KR" altLang="en-US" sz="1600" spc="50" smtClean="0">
                <a:ln>
                  <a:solidFill>
                    <a:prstClr val="black">
                      <a:alpha val="20000"/>
                    </a:prstClr>
                  </a:solidFill>
                </a:ln>
                <a:solidFill>
                  <a:srgbClr val="000000"/>
                </a:solidFill>
                <a:latin typeface="NOVA Bold"/>
                <a:ea typeface="NOVA Bold"/>
                <a:cs typeface="Arial" pitchFamily="34" charset="0"/>
              </a:rPr>
              <a:t>한식 업종 매출이 </a:t>
            </a:r>
            <a:r>
              <a:rPr lang="en-US" altLang="ko-KR" sz="1600" spc="50">
                <a:ln>
                  <a:solidFill>
                    <a:prstClr val="black">
                      <a:alpha val="20000"/>
                    </a:prstClr>
                  </a:solidFill>
                </a:ln>
                <a:solidFill>
                  <a:srgbClr val="000000"/>
                </a:solidFill>
                <a:latin typeface="NOVA Bold"/>
                <a:ea typeface="NOVA Bold"/>
                <a:cs typeface="Arial" pitchFamily="34" charset="0"/>
              </a:rPr>
              <a:t>25.5%</a:t>
            </a:r>
            <a:r>
              <a:rPr lang="ko-KR" altLang="en-US" sz="1600" spc="50">
                <a:ln>
                  <a:solidFill>
                    <a:prstClr val="black">
                      <a:alpha val="20000"/>
                    </a:prstClr>
                  </a:solidFill>
                </a:ln>
                <a:solidFill>
                  <a:srgbClr val="000000"/>
                </a:solidFill>
                <a:latin typeface="NOVA Bold"/>
                <a:ea typeface="NOVA Bold"/>
                <a:cs typeface="Arial" pitchFamily="34" charset="0"/>
              </a:rPr>
              <a:t>로 </a:t>
            </a:r>
            <a:r>
              <a:rPr lang="ko-KR" altLang="en-US" sz="1600" spc="50" smtClean="0">
                <a:ln>
                  <a:solidFill>
                    <a:prstClr val="black">
                      <a:alpha val="20000"/>
                    </a:prstClr>
                  </a:solidFill>
                </a:ln>
                <a:solidFill>
                  <a:srgbClr val="000000"/>
                </a:solidFill>
                <a:latin typeface="NOVA Bold"/>
                <a:ea typeface="NOVA Bold"/>
                <a:cs typeface="Arial" pitchFamily="34" charset="0"/>
              </a:rPr>
              <a:t>단연 </a:t>
            </a:r>
            <a:r>
              <a:rPr lang="ko-KR" altLang="en-US" sz="1600" spc="50">
                <a:ln>
                  <a:solidFill>
                    <a:prstClr val="black">
                      <a:alpha val="20000"/>
                    </a:prstClr>
                  </a:solidFill>
                </a:ln>
                <a:solidFill>
                  <a:srgbClr val="000000"/>
                </a:solidFill>
                <a:latin typeface="NOVA Bold"/>
                <a:ea typeface="NOVA Bold"/>
                <a:cs typeface="Arial" pitchFamily="34" charset="0"/>
              </a:rPr>
              <a:t>높은 </a:t>
            </a:r>
            <a:r>
              <a:rPr lang="ko-KR" altLang="en-US" sz="1600" spc="50" smtClean="0">
                <a:ln>
                  <a:solidFill>
                    <a:prstClr val="black">
                      <a:alpha val="20000"/>
                    </a:prstClr>
                  </a:solidFill>
                </a:ln>
                <a:solidFill>
                  <a:srgbClr val="000000"/>
                </a:solidFill>
                <a:latin typeface="NOVA Bold"/>
                <a:ea typeface="NOVA Bold"/>
                <a:cs typeface="Arial" pitchFamily="34" charset="0"/>
              </a:rPr>
              <a:t>수준의 비중을 </a:t>
            </a:r>
            <a:r>
              <a:rPr lang="ko-KR" altLang="en-US" sz="1600" spc="50">
                <a:ln>
                  <a:solidFill>
                    <a:prstClr val="black">
                      <a:alpha val="20000"/>
                    </a:prstClr>
                  </a:solidFill>
                </a:ln>
                <a:solidFill>
                  <a:srgbClr val="000000"/>
                </a:solidFill>
                <a:latin typeface="NOVA Bold"/>
                <a:ea typeface="NOVA Bold"/>
                <a:cs typeface="Arial" pitchFamily="34" charset="0"/>
              </a:rPr>
              <a:t>보이며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그 외 특급호텔 </a:t>
            </a:r>
            <a:r>
              <a:rPr lang="ko-KR" altLang="en-US" sz="1600" spc="50">
                <a:ln>
                  <a:solidFill>
                    <a:prstClr val="black">
                      <a:alpha val="20000"/>
                    </a:prstClr>
                  </a:solidFill>
                </a:ln>
                <a:solidFill>
                  <a:srgbClr val="000000"/>
                </a:solidFill>
                <a:latin typeface="NOVA Bold"/>
                <a:ea typeface="NOVA Bold"/>
                <a:cs typeface="Arial" pitchFamily="34" charset="0"/>
              </a:rPr>
              <a:t>등 숙박시설과 골프경기장이 상위권으로 나타남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grpSp>
        <p:nvGrpSpPr>
          <p:cNvPr id="129" name="그룹 128"/>
          <p:cNvGrpSpPr/>
          <p:nvPr/>
        </p:nvGrpSpPr>
        <p:grpSpPr>
          <a:xfrm>
            <a:off x="359532" y="3462938"/>
            <a:ext cx="3800332" cy="2004522"/>
            <a:chOff x="456879" y="3670354"/>
            <a:chExt cx="3410766" cy="1558846"/>
          </a:xfrm>
        </p:grpSpPr>
        <p:sp>
          <p:nvSpPr>
            <p:cNvPr id="130" name="자유형 129"/>
            <p:cNvSpPr/>
            <p:nvPr/>
          </p:nvSpPr>
          <p:spPr>
            <a:xfrm>
              <a:off x="2325082" y="5080759"/>
              <a:ext cx="46520" cy="28546"/>
            </a:xfrm>
            <a:custGeom>
              <a:avLst/>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1" name="자유형 130"/>
            <p:cNvSpPr/>
            <p:nvPr/>
          </p:nvSpPr>
          <p:spPr>
            <a:xfrm>
              <a:off x="2221469" y="5129796"/>
              <a:ext cx="51807" cy="36602"/>
            </a:xfrm>
            <a:custGeom>
              <a:avLst/>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2" name="자유형 131"/>
            <p:cNvSpPr/>
            <p:nvPr/>
          </p:nvSpPr>
          <p:spPr>
            <a:xfrm>
              <a:off x="456879" y="4652562"/>
              <a:ext cx="75067" cy="64497"/>
            </a:xfrm>
            <a:custGeom>
              <a:avLst/>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3" name="자유형 132"/>
            <p:cNvSpPr/>
            <p:nvPr/>
          </p:nvSpPr>
          <p:spPr>
            <a:xfrm>
              <a:off x="559223" y="4518711"/>
              <a:ext cx="696955" cy="710489"/>
            </a:xfrm>
            <a:custGeom>
              <a:avLst/>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4" name="자유형 133"/>
            <p:cNvSpPr/>
            <p:nvPr/>
          </p:nvSpPr>
          <p:spPr>
            <a:xfrm>
              <a:off x="1168213" y="4386763"/>
              <a:ext cx="554857" cy="639440"/>
            </a:xfrm>
            <a:custGeom>
              <a:avLst/>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5" name="자유형 134"/>
            <p:cNvSpPr/>
            <p:nvPr/>
          </p:nvSpPr>
          <p:spPr>
            <a:xfrm>
              <a:off x="1484549" y="4296965"/>
              <a:ext cx="930401" cy="776040"/>
            </a:xfrm>
            <a:custGeom>
              <a:avLst/>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6" name="자유형 135"/>
            <p:cNvSpPr/>
            <p:nvPr/>
          </p:nvSpPr>
          <p:spPr>
            <a:xfrm>
              <a:off x="3045086" y="3670354"/>
              <a:ext cx="822559" cy="1006526"/>
            </a:xfrm>
            <a:custGeom>
              <a:avLst/>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7" name="자유형 136"/>
            <p:cNvSpPr/>
            <p:nvPr/>
          </p:nvSpPr>
          <p:spPr>
            <a:xfrm>
              <a:off x="2457241" y="4008682"/>
              <a:ext cx="947317" cy="788727"/>
            </a:xfrm>
            <a:custGeom>
              <a:avLst/>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8" name="자유형 137"/>
            <p:cNvSpPr/>
            <p:nvPr/>
          </p:nvSpPr>
          <p:spPr>
            <a:xfrm>
              <a:off x="2169664" y="4245512"/>
              <a:ext cx="892339" cy="778154"/>
            </a:xfrm>
            <a:custGeom>
              <a:avLst/>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ah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grpSp>
      <p:sp>
        <p:nvSpPr>
          <p:cNvPr id="139" name="Rectangle 9"/>
          <p:cNvSpPr>
            <a:spLocks noChangeArrowheads="1"/>
          </p:cNvSpPr>
          <p:nvPr/>
        </p:nvSpPr>
        <p:spPr bwMode="auto">
          <a:xfrm>
            <a:off x="4824244" y="220486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한식</a:t>
            </a:r>
            <a:r>
              <a:rPr lang="en-US" altLang="ko-KR" sz="1200">
                <a:solidFill>
                  <a:srgbClr val="000000"/>
                </a:solidFill>
                <a:cs typeface="Arial" pitchFamily="34" charset="0"/>
              </a:rPr>
              <a:t>(25.5%)</a:t>
            </a:r>
            <a:endParaRPr lang="ko-KR" altLang="en-US" sz="1200">
              <a:solidFill>
                <a:srgbClr val="000000"/>
              </a:solidFill>
              <a:cs typeface="Arial" pitchFamily="34" charset="0"/>
            </a:endParaRPr>
          </a:p>
        </p:txBody>
      </p:sp>
      <p:sp>
        <p:nvSpPr>
          <p:cNvPr id="140" name="Rectangle 9"/>
          <p:cNvSpPr>
            <a:spLocks noChangeArrowheads="1"/>
          </p:cNvSpPr>
          <p:nvPr/>
        </p:nvSpPr>
        <p:spPr bwMode="auto">
          <a:xfrm>
            <a:off x="4824244" y="2624915"/>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농축수산품</a:t>
            </a:r>
            <a:r>
              <a:rPr lang="en-US" altLang="ko-KR" sz="1200">
                <a:solidFill>
                  <a:srgbClr val="000000"/>
                </a:solidFill>
                <a:cs typeface="Arial" pitchFamily="34" charset="0"/>
              </a:rPr>
              <a:t>(6.5%)</a:t>
            </a:r>
            <a:endParaRPr lang="ko-KR" altLang="en-US" sz="1200">
              <a:solidFill>
                <a:srgbClr val="000000"/>
              </a:solidFill>
              <a:cs typeface="Arial" pitchFamily="34" charset="0"/>
            </a:endParaRPr>
          </a:p>
        </p:txBody>
      </p:sp>
      <p:sp>
        <p:nvSpPr>
          <p:cNvPr id="141" name="Rectangle 9"/>
          <p:cNvSpPr>
            <a:spLocks noChangeArrowheads="1"/>
          </p:cNvSpPr>
          <p:nvPr/>
        </p:nvSpPr>
        <p:spPr bwMode="auto">
          <a:xfrm>
            <a:off x="4824244" y="3044966"/>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특급호텔</a:t>
            </a:r>
            <a:r>
              <a:rPr lang="en-US" altLang="ko-KR" sz="1200">
                <a:solidFill>
                  <a:srgbClr val="000000"/>
                </a:solidFill>
                <a:cs typeface="Arial" pitchFamily="34" charset="0"/>
              </a:rPr>
              <a:t>(6.1%)</a:t>
            </a:r>
            <a:endParaRPr lang="ko-KR" altLang="en-US" sz="1200">
              <a:solidFill>
                <a:srgbClr val="000000"/>
              </a:solidFill>
              <a:cs typeface="Arial" pitchFamily="34" charset="0"/>
            </a:endParaRPr>
          </a:p>
        </p:txBody>
      </p:sp>
      <p:sp>
        <p:nvSpPr>
          <p:cNvPr id="142" name="Rectangle 9"/>
          <p:cNvSpPr>
            <a:spLocks noChangeArrowheads="1"/>
          </p:cNvSpPr>
          <p:nvPr/>
        </p:nvSpPr>
        <p:spPr bwMode="auto">
          <a:xfrm>
            <a:off x="4824244" y="3465017"/>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편의점</a:t>
            </a:r>
            <a:r>
              <a:rPr lang="en-US" altLang="ko-KR" sz="1200">
                <a:solidFill>
                  <a:srgbClr val="000000"/>
                </a:solidFill>
                <a:cs typeface="Arial" pitchFamily="34" charset="0"/>
              </a:rPr>
              <a:t>(5.0%)</a:t>
            </a:r>
            <a:endParaRPr lang="ko-KR" altLang="en-US" sz="1200">
              <a:solidFill>
                <a:srgbClr val="000000"/>
              </a:solidFill>
              <a:cs typeface="Arial" pitchFamily="34" charset="0"/>
            </a:endParaRPr>
          </a:p>
        </p:txBody>
      </p:sp>
      <p:sp>
        <p:nvSpPr>
          <p:cNvPr id="143" name="Rectangle 9"/>
          <p:cNvSpPr>
            <a:spLocks noChangeArrowheads="1"/>
          </p:cNvSpPr>
          <p:nvPr/>
        </p:nvSpPr>
        <p:spPr bwMode="auto">
          <a:xfrm>
            <a:off x="4824244" y="3885068"/>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면세점</a:t>
            </a:r>
            <a:r>
              <a:rPr lang="en-US" altLang="ko-KR" sz="1200">
                <a:solidFill>
                  <a:srgbClr val="000000"/>
                </a:solidFill>
                <a:cs typeface="Arial" pitchFamily="34" charset="0"/>
              </a:rPr>
              <a:t>(4.3%)</a:t>
            </a:r>
            <a:endParaRPr lang="ko-KR" altLang="en-US" sz="1200">
              <a:solidFill>
                <a:srgbClr val="000000"/>
              </a:solidFill>
              <a:cs typeface="Arial" pitchFamily="34" charset="0"/>
            </a:endParaRPr>
          </a:p>
        </p:txBody>
      </p:sp>
      <p:sp>
        <p:nvSpPr>
          <p:cNvPr id="144" name="Rectangle 9"/>
          <p:cNvSpPr>
            <a:spLocks noChangeArrowheads="1"/>
          </p:cNvSpPr>
          <p:nvPr/>
        </p:nvSpPr>
        <p:spPr bwMode="auto">
          <a:xfrm>
            <a:off x="4824244" y="4305119"/>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골프경기장</a:t>
            </a:r>
            <a:r>
              <a:rPr lang="en-US" altLang="ko-KR" sz="1200">
                <a:solidFill>
                  <a:srgbClr val="000000"/>
                </a:solidFill>
                <a:cs typeface="Arial" pitchFamily="34" charset="0"/>
              </a:rPr>
              <a:t>(4.2%)</a:t>
            </a:r>
            <a:endParaRPr lang="ko-KR" altLang="en-US" sz="1200">
              <a:solidFill>
                <a:srgbClr val="000000"/>
              </a:solidFill>
              <a:cs typeface="Arial" pitchFamily="34" charset="0"/>
            </a:endParaRPr>
          </a:p>
        </p:txBody>
      </p:sp>
      <p:sp>
        <p:nvSpPr>
          <p:cNvPr id="145" name="Rectangle 9"/>
          <p:cNvSpPr>
            <a:spLocks noChangeArrowheads="1"/>
          </p:cNvSpPr>
          <p:nvPr/>
        </p:nvSpPr>
        <p:spPr bwMode="auto">
          <a:xfrm>
            <a:off x="4824244" y="4725170"/>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일식회집</a:t>
            </a:r>
            <a:r>
              <a:rPr lang="en-US" altLang="ko-KR" sz="1200">
                <a:solidFill>
                  <a:srgbClr val="000000"/>
                </a:solidFill>
                <a:cs typeface="Arial" pitchFamily="34" charset="0"/>
              </a:rPr>
              <a:t>(3.9%)</a:t>
            </a:r>
            <a:endParaRPr lang="ko-KR" altLang="en-US" sz="1200">
              <a:solidFill>
                <a:srgbClr val="000000"/>
              </a:solidFill>
              <a:cs typeface="Arial" pitchFamily="34" charset="0"/>
            </a:endParaRPr>
          </a:p>
        </p:txBody>
      </p:sp>
      <p:sp>
        <p:nvSpPr>
          <p:cNvPr id="146" name="Rectangle 9"/>
          <p:cNvSpPr>
            <a:spLocks noChangeArrowheads="1"/>
          </p:cNvSpPr>
          <p:nvPr/>
        </p:nvSpPr>
        <p:spPr bwMode="auto">
          <a:xfrm>
            <a:off x="4824244" y="5145221"/>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서양음식</a:t>
            </a:r>
            <a:r>
              <a:rPr lang="en-US" altLang="ko-KR" sz="1200">
                <a:solidFill>
                  <a:srgbClr val="000000"/>
                </a:solidFill>
                <a:cs typeface="Arial" pitchFamily="34" charset="0"/>
              </a:rPr>
              <a:t>(3.8%)</a:t>
            </a:r>
            <a:endParaRPr lang="ko-KR" altLang="en-US" sz="1200">
              <a:solidFill>
                <a:srgbClr val="000000"/>
              </a:solidFill>
              <a:cs typeface="Arial" pitchFamily="34" charset="0"/>
            </a:endParaRPr>
          </a:p>
        </p:txBody>
      </p:sp>
      <p:sp>
        <p:nvSpPr>
          <p:cNvPr id="147" name="Rectangle 9"/>
          <p:cNvSpPr>
            <a:spLocks noChangeArrowheads="1"/>
          </p:cNvSpPr>
          <p:nvPr/>
        </p:nvSpPr>
        <p:spPr bwMode="auto">
          <a:xfrm>
            <a:off x="4824244" y="5565272"/>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대형할인점</a:t>
            </a:r>
            <a:r>
              <a:rPr lang="en-US" altLang="ko-KR" sz="1200">
                <a:solidFill>
                  <a:srgbClr val="000000"/>
                </a:solidFill>
                <a:cs typeface="Arial" pitchFamily="34" charset="0"/>
              </a:rPr>
              <a:t>(3.7%)</a:t>
            </a:r>
            <a:endParaRPr lang="ko-KR" altLang="en-US" sz="1200">
              <a:solidFill>
                <a:srgbClr val="000000"/>
              </a:solidFill>
              <a:cs typeface="Arial" pitchFamily="34" charset="0"/>
            </a:endParaRPr>
          </a:p>
        </p:txBody>
      </p:sp>
      <p:sp>
        <p:nvSpPr>
          <p:cNvPr id="148" name="Rectangle 9"/>
          <p:cNvSpPr>
            <a:spLocks noChangeArrowheads="1"/>
          </p:cNvSpPr>
          <p:nvPr/>
        </p:nvSpPr>
        <p:spPr bwMode="auto">
          <a:xfrm>
            <a:off x="4824244" y="598532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여관</a:t>
            </a:r>
            <a:r>
              <a:rPr lang="en-US" altLang="ko-KR" sz="1400">
                <a:solidFill>
                  <a:srgbClr val="000000"/>
                </a:solidFill>
                <a:latin typeface="NOVA ExtraBold" panose="00000800000000000000" pitchFamily="2" charset="-127"/>
                <a:ea typeface="NOVA ExtraBold" panose="00000800000000000000" pitchFamily="2" charset="-127"/>
                <a:cs typeface="Arial" pitchFamily="34" charset="0"/>
              </a:rPr>
              <a:t>/</a:t>
            </a: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기타숙박업</a:t>
            </a:r>
            <a:r>
              <a:rPr lang="en-US" altLang="ko-KR" sz="1200">
                <a:solidFill>
                  <a:srgbClr val="000000"/>
                </a:solidFill>
                <a:cs typeface="Arial" pitchFamily="34" charset="0"/>
              </a:rPr>
              <a:t>(3.5%)</a:t>
            </a:r>
            <a:endParaRPr lang="ko-KR" altLang="en-US" sz="1200">
              <a:solidFill>
                <a:srgbClr val="000000"/>
              </a:solidFill>
              <a:cs typeface="Arial" pitchFamily="34" charset="0"/>
            </a:endParaRPr>
          </a:p>
        </p:txBody>
      </p:sp>
      <p:sp>
        <p:nvSpPr>
          <p:cNvPr id="149" name="Rectangle 9"/>
          <p:cNvSpPr>
            <a:spLocks noChangeArrowheads="1"/>
          </p:cNvSpPr>
          <p:nvPr/>
        </p:nvSpPr>
        <p:spPr bwMode="auto">
          <a:xfrm>
            <a:off x="4428024" y="220486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0" name="Rectangle 9"/>
          <p:cNvSpPr>
            <a:spLocks noChangeArrowheads="1"/>
          </p:cNvSpPr>
          <p:nvPr/>
        </p:nvSpPr>
        <p:spPr bwMode="auto">
          <a:xfrm>
            <a:off x="4428024" y="262498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1" name="Rectangle 9"/>
          <p:cNvSpPr>
            <a:spLocks noChangeArrowheads="1"/>
          </p:cNvSpPr>
          <p:nvPr/>
        </p:nvSpPr>
        <p:spPr bwMode="auto">
          <a:xfrm>
            <a:off x="4428024" y="304509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2" name="Rectangle 9"/>
          <p:cNvSpPr>
            <a:spLocks noChangeArrowheads="1"/>
          </p:cNvSpPr>
          <p:nvPr/>
        </p:nvSpPr>
        <p:spPr bwMode="auto">
          <a:xfrm>
            <a:off x="4428024" y="346521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4</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3" name="Rectangle 9"/>
          <p:cNvSpPr>
            <a:spLocks noChangeArrowheads="1"/>
          </p:cNvSpPr>
          <p:nvPr/>
        </p:nvSpPr>
        <p:spPr bwMode="auto">
          <a:xfrm>
            <a:off x="4428024" y="430544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4" name="Rectangle 9"/>
          <p:cNvSpPr>
            <a:spLocks noChangeArrowheads="1"/>
          </p:cNvSpPr>
          <p:nvPr/>
        </p:nvSpPr>
        <p:spPr bwMode="auto">
          <a:xfrm>
            <a:off x="4428024" y="472556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5" name="Rectangle 9"/>
          <p:cNvSpPr>
            <a:spLocks noChangeArrowheads="1"/>
          </p:cNvSpPr>
          <p:nvPr/>
        </p:nvSpPr>
        <p:spPr bwMode="auto">
          <a:xfrm>
            <a:off x="4428024" y="514567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6" name="Rectangle 9"/>
          <p:cNvSpPr>
            <a:spLocks noChangeArrowheads="1"/>
          </p:cNvSpPr>
          <p:nvPr/>
        </p:nvSpPr>
        <p:spPr bwMode="auto">
          <a:xfrm>
            <a:off x="4428024" y="556579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9</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7" name="Rectangle 9"/>
          <p:cNvSpPr>
            <a:spLocks noChangeArrowheads="1"/>
          </p:cNvSpPr>
          <p:nvPr/>
        </p:nvSpPr>
        <p:spPr bwMode="auto">
          <a:xfrm>
            <a:off x="4428024" y="598590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8" name="Rectangle 9"/>
          <p:cNvSpPr>
            <a:spLocks noChangeArrowheads="1"/>
          </p:cNvSpPr>
          <p:nvPr/>
        </p:nvSpPr>
        <p:spPr bwMode="auto">
          <a:xfrm>
            <a:off x="4428024" y="388532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9" name="TextBox 158"/>
          <p:cNvSpPr txBox="1"/>
          <p:nvPr/>
        </p:nvSpPr>
        <p:spPr>
          <a:xfrm>
            <a:off x="6768244" y="232208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60" name="TextBox 159"/>
          <p:cNvSpPr txBox="1"/>
          <p:nvPr/>
        </p:nvSpPr>
        <p:spPr>
          <a:xfrm>
            <a:off x="7560332" y="3982228"/>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61" name="TextBox 160"/>
          <p:cNvSpPr txBox="1"/>
          <p:nvPr/>
        </p:nvSpPr>
        <p:spPr>
          <a:xfrm>
            <a:off x="7572173" y="5697252"/>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62" name="TextBox 161"/>
          <p:cNvSpPr txBox="1"/>
          <p:nvPr/>
        </p:nvSpPr>
        <p:spPr>
          <a:xfrm>
            <a:off x="7128284" y="2658215"/>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63" name="TextBox 162"/>
          <p:cNvSpPr txBox="1"/>
          <p:nvPr/>
        </p:nvSpPr>
        <p:spPr>
          <a:xfrm>
            <a:off x="8280412" y="606649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64" name="Freeform 1754"/>
          <p:cNvSpPr>
            <a:spLocks noChangeAspect="1"/>
          </p:cNvSpPr>
          <p:nvPr/>
        </p:nvSpPr>
        <p:spPr bwMode="gray">
          <a:xfrm>
            <a:off x="6503182" y="2829031"/>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5" name="Freeform 1754"/>
          <p:cNvSpPr>
            <a:spLocks noChangeAspect="1"/>
          </p:cNvSpPr>
          <p:nvPr/>
        </p:nvSpPr>
        <p:spPr bwMode="gray">
          <a:xfrm>
            <a:off x="6534087" y="4110084"/>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6" name="Freeform 1754"/>
          <p:cNvSpPr>
            <a:spLocks noChangeAspect="1"/>
          </p:cNvSpPr>
          <p:nvPr/>
        </p:nvSpPr>
        <p:spPr bwMode="gray">
          <a:xfrm>
            <a:off x="6540022" y="4553841"/>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7" name="TextBox 166"/>
          <p:cNvSpPr txBox="1"/>
          <p:nvPr/>
        </p:nvSpPr>
        <p:spPr>
          <a:xfrm>
            <a:off x="395536" y="5777065"/>
            <a:ext cx="392443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제주도 </a:t>
            </a:r>
            <a:r>
              <a:rPr lang="ko-KR" altLang="en-US" sz="1000">
                <a:solidFill>
                  <a:srgbClr val="000000"/>
                </a:solidFill>
                <a:cs typeface="Arial Narrow" pitchFamily="34" charset="0"/>
              </a:rPr>
              <a:t>국내 관광객 카드이용금액 </a:t>
            </a:r>
            <a:r>
              <a:rPr lang="ko-KR" altLang="en-US" sz="1000" smtClean="0">
                <a:solidFill>
                  <a:srgbClr val="000000"/>
                </a:solidFill>
                <a:cs typeface="Arial Narrow" pitchFamily="34" charset="0"/>
              </a:rPr>
              <a:t>기준</a:t>
            </a:r>
            <a:r>
              <a:rPr lang="en-US" altLang="ko-KR" sz="1000" smtClean="0">
                <a:solidFill>
                  <a:srgbClr val="000000"/>
                </a:solidFill>
                <a:cs typeface="Arial Narrow" pitchFamily="34" charset="0"/>
              </a:rPr>
              <a:t>(‘16.1~8</a:t>
            </a:r>
            <a:r>
              <a:rPr lang="ko-KR" altLang="en-US" sz="1000" smtClean="0">
                <a:solidFill>
                  <a:srgbClr val="000000"/>
                </a:solidFill>
                <a:cs typeface="Arial Narrow" pitchFamily="34" charset="0"/>
              </a:rPr>
              <a:t>월 합계</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 </a:t>
            </a:r>
            <a:r>
              <a:rPr lang="en-US" altLang="ko-KR" sz="1000">
                <a:solidFill>
                  <a:srgbClr val="000000"/>
                </a:solidFill>
                <a:cs typeface="Arial Narrow" pitchFamily="34" charset="0"/>
              </a:rPr>
              <a:t>) </a:t>
            </a:r>
            <a:r>
              <a:rPr lang="ko-KR" altLang="en-US" sz="1000">
                <a:solidFill>
                  <a:srgbClr val="000000"/>
                </a:solidFill>
                <a:cs typeface="Arial Narrow" pitchFamily="34" charset="0"/>
              </a:rPr>
              <a:t>괄호는 전체업종에서 해당업종 매출 비중</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a:t>
            </a:r>
            <a:r>
              <a:rPr lang="ko-KR" altLang="en-US" sz="1000" smtClean="0">
                <a:solidFill>
                  <a:srgbClr val="000000"/>
                </a:solidFill>
                <a:cs typeface="Arial Narrow" pitchFamily="34" charset="0"/>
              </a:rPr>
              <a:t> 체크표시      </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제주시에는 없고 서귀포시에만 상위 랭크된 </a:t>
            </a:r>
            <a:r>
              <a:rPr lang="ko-KR" altLang="en-US" sz="1000" smtClean="0">
                <a:solidFill>
                  <a:srgbClr val="000000"/>
                </a:solidFill>
                <a:cs typeface="Arial Narrow" pitchFamily="34" charset="0"/>
              </a:rPr>
              <a:t>업종</a:t>
            </a:r>
            <a:endParaRPr lang="en-US" altLang="ko-KR" sz="1000">
              <a:solidFill>
                <a:srgbClr val="000000"/>
              </a:solidFill>
              <a:cs typeface="Arial Narrow" pitchFamily="34" charset="0"/>
            </a:endParaRPr>
          </a:p>
        </p:txBody>
      </p:sp>
      <p:sp>
        <p:nvSpPr>
          <p:cNvPr id="168" name="TextBox 167"/>
          <p:cNvSpPr txBox="1"/>
          <p:nvPr/>
        </p:nvSpPr>
        <p:spPr>
          <a:xfrm>
            <a:off x="6768244" y="480635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69" name="TextBox 168"/>
          <p:cNvSpPr txBox="1"/>
          <p:nvPr/>
        </p:nvSpPr>
        <p:spPr>
          <a:xfrm>
            <a:off x="6768244" y="519319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70" name="TextBox 169"/>
          <p:cNvSpPr txBox="1"/>
          <p:nvPr/>
        </p:nvSpPr>
        <p:spPr>
          <a:xfrm>
            <a:off x="7128284" y="354621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71" name="TextBox 170"/>
          <p:cNvSpPr txBox="1"/>
          <p:nvPr/>
        </p:nvSpPr>
        <p:spPr>
          <a:xfrm>
            <a:off x="7956376" y="443711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놀고</a:t>
            </a:r>
          </a:p>
        </p:txBody>
      </p:sp>
      <p:sp>
        <p:nvSpPr>
          <p:cNvPr id="172" name="TextBox 171"/>
          <p:cNvSpPr txBox="1"/>
          <p:nvPr/>
        </p:nvSpPr>
        <p:spPr>
          <a:xfrm>
            <a:off x="8280412" y="3140968"/>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73" name="Freeform 1754"/>
          <p:cNvSpPr>
            <a:spLocks noChangeAspect="1"/>
          </p:cNvSpPr>
          <p:nvPr/>
        </p:nvSpPr>
        <p:spPr bwMode="gray">
          <a:xfrm>
            <a:off x="6552220" y="4979653"/>
            <a:ext cx="468313" cy="53757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74" name="Freeform 1754"/>
          <p:cNvSpPr>
            <a:spLocks noChangeAspect="1"/>
          </p:cNvSpPr>
          <p:nvPr/>
        </p:nvSpPr>
        <p:spPr bwMode="gray">
          <a:xfrm>
            <a:off x="1187624" y="6101101"/>
            <a:ext cx="181390" cy="208219"/>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5182499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국내 관광객 </a:t>
            </a:r>
            <a:r>
              <a:rPr lang="en-US" altLang="ko-KR" smtClean="0"/>
              <a:t>-</a:t>
            </a:r>
            <a:r>
              <a:rPr lang="ko-KR" altLang="en-US" smtClean="0"/>
              <a:t> 연령대별 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소비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8" name="직사각형 17"/>
          <p:cNvSpPr/>
          <p:nvPr/>
        </p:nvSpPr>
        <p:spPr>
          <a:xfrm>
            <a:off x="4247964" y="2780928"/>
            <a:ext cx="2376264" cy="3276364"/>
          </a:xfrm>
          <a:prstGeom prst="rect">
            <a:avLst/>
          </a:prstGeom>
          <a:solidFill>
            <a:srgbClr val="FFEFEF"/>
          </a:solidFill>
          <a:ln w="19050">
            <a:solidFill>
              <a:srgbClr val="003366"/>
            </a:solidFill>
            <a:prstDash val="solid"/>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ko-KR" altLang="en-US" sz="1400" spc="-60">
              <a:solidFill>
                <a:schemeClr val="tx2">
                  <a:lumMod val="20000"/>
                  <a:lumOff val="80000"/>
                </a:schemeClr>
              </a:solidFill>
            </a:endParaRPr>
          </a:p>
        </p:txBody>
      </p:sp>
      <p:graphicFrame>
        <p:nvGraphicFramePr>
          <p:cNvPr id="19" name="표 18"/>
          <p:cNvGraphicFramePr>
            <a:graphicFrameLocks noGrp="1"/>
          </p:cNvGraphicFramePr>
          <p:nvPr>
            <p:extLst>
              <p:ext uri="{D42A27DB-BD31-4B8C-83A1-F6EECF244321}">
                <p14:modId xmlns:p14="http://schemas.microsoft.com/office/powerpoint/2010/main" val="1699579014"/>
              </p:ext>
            </p:extLst>
          </p:nvPr>
        </p:nvGraphicFramePr>
        <p:xfrm>
          <a:off x="391123" y="2933969"/>
          <a:ext cx="8545745" cy="2979306"/>
        </p:xfrm>
        <a:graphic>
          <a:graphicData uri="http://schemas.openxmlformats.org/drawingml/2006/table">
            <a:tbl>
              <a:tblPr firstRow="1" bandRow="1"/>
              <a:tblGrid>
                <a:gridCol w="1400942"/>
                <a:gridCol w="140094"/>
                <a:gridCol w="747169"/>
                <a:gridCol w="747169"/>
                <a:gridCol w="747169"/>
                <a:gridCol w="140094"/>
                <a:gridCol w="747169"/>
                <a:gridCol w="747169"/>
                <a:gridCol w="747169"/>
                <a:gridCol w="140094"/>
                <a:gridCol w="747169"/>
                <a:gridCol w="747169"/>
                <a:gridCol w="747169"/>
              </a:tblGrid>
              <a:tr h="331832">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r>
                        <a:rPr lang="ko-KR" altLang="en-US" sz="1400" b="0" smtClean="0">
                          <a:solidFill>
                            <a:schemeClr val="bg1"/>
                          </a:solidFill>
                          <a:latin typeface="+mn-ea"/>
                          <a:ea typeface="+mn-ea"/>
                        </a:rPr>
                        <a:t>구분</a:t>
                      </a:r>
                      <a:endParaRPr lang="ko-KR" altLang="en-US" sz="1400" b="0">
                        <a:solidFill>
                          <a:schemeClr val="bg1"/>
                        </a:solidFill>
                        <a:latin typeface="+mn-ea"/>
                        <a:ea typeface="+mn-ea"/>
                      </a:endParaRPr>
                    </a:p>
                  </a:txBody>
                  <a:tcPr marL="0" marR="0"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200" b="0">
                        <a:solidFill>
                          <a:schemeClr val="bg1"/>
                        </a:solidFill>
                        <a:latin typeface="+mn-ea"/>
                        <a:ea typeface="+mn-ea"/>
                      </a:endParaRPr>
                    </a:p>
                  </a:txBody>
                  <a:tcPr marL="0" marR="0" anchor="ctr">
                    <a:lnL w="6350" cap="flat" cmpd="sng" algn="ctr">
                      <a:no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r>
                        <a:rPr lang="en-US" altLang="ko-KR" sz="1400" b="1" smtClean="0">
                          <a:solidFill>
                            <a:schemeClr val="bg1"/>
                          </a:solidFill>
                          <a:latin typeface="+mn-ea"/>
                          <a:ea typeface="+mn-ea"/>
                        </a:rPr>
                        <a:t>14.9~15.8</a:t>
                      </a:r>
                      <a:endParaRPr lang="ko-KR" altLang="en-US" sz="1400" b="1">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1400" b="0">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marL="0" marR="0" lvl="0" indent="0" algn="ctr" defTabSz="914400" rtl="0" eaLnBrk="1" fontAlgn="auto" latinLnBrk="1" hangingPunct="1">
                        <a:lnSpc>
                          <a:spcPct val="100000"/>
                        </a:lnSpc>
                        <a:spcBef>
                          <a:spcPct val="0"/>
                        </a:spcBef>
                        <a:spcAft>
                          <a:spcPct val="0"/>
                        </a:spcAft>
                        <a:buClrTx/>
                        <a:buSzTx/>
                        <a:buFontTx/>
                        <a:buNone/>
                        <a:defRPr/>
                      </a:pPr>
                      <a:r>
                        <a:rPr kumimoji="0" lang="ko-KR" altLang="en-US" sz="1400" b="1" i="0" u="none" strike="noStrike" kern="1200" cap="none" spc="0" normalizeH="0" baseline="0" noProof="0" smtClean="0">
                          <a:ln>
                            <a:noFill/>
                          </a:ln>
                          <a:solidFill>
                            <a:srgbClr val="FFFFFF"/>
                          </a:solidFill>
                          <a:uLnTx/>
                          <a:uFillTx/>
                          <a:latin typeface="+mn-ea"/>
                          <a:ea typeface="+mn-ea"/>
                          <a:cs typeface="+mn-cs"/>
                        </a:rPr>
                        <a:t>최근 </a:t>
                      </a:r>
                      <a:r>
                        <a:rPr kumimoji="0" lang="en-US" altLang="ko-KR" sz="1400" b="1" i="0" u="none" strike="noStrike" kern="1200" cap="none" spc="0" normalizeH="0" baseline="0" noProof="0" smtClean="0">
                          <a:ln>
                            <a:noFill/>
                          </a:ln>
                          <a:solidFill>
                            <a:srgbClr val="FFFFFF"/>
                          </a:solidFill>
                          <a:uLnTx/>
                          <a:uFillTx/>
                          <a:latin typeface="+mn-ea"/>
                          <a:ea typeface="+mn-ea"/>
                          <a:cs typeface="+mn-cs"/>
                        </a:rPr>
                        <a:t>1</a:t>
                      </a:r>
                      <a:r>
                        <a:rPr kumimoji="0" lang="ko-KR" altLang="en-US" sz="1400" b="1" i="0" u="none" strike="noStrike" kern="1200" cap="none" spc="0" normalizeH="0" baseline="0" noProof="0" smtClean="0">
                          <a:ln>
                            <a:noFill/>
                          </a:ln>
                          <a:solidFill>
                            <a:srgbClr val="FFFFFF"/>
                          </a:solidFill>
                          <a:uLnTx/>
                          <a:uFillTx/>
                          <a:latin typeface="+mn-ea"/>
                          <a:ea typeface="+mn-ea"/>
                          <a:cs typeface="+mn-cs"/>
                        </a:rPr>
                        <a:t>년</a:t>
                      </a:r>
                      <a:r>
                        <a:rPr kumimoji="0" lang="en-US" altLang="ko-KR" sz="1400" b="1" i="0" u="none" strike="noStrike" kern="1200" cap="none" spc="0" normalizeH="0" baseline="0" noProof="0" smtClean="0">
                          <a:ln>
                            <a:noFill/>
                          </a:ln>
                          <a:solidFill>
                            <a:srgbClr val="FFFFFF"/>
                          </a:solidFill>
                          <a:uLnTx/>
                          <a:uFillTx/>
                          <a:latin typeface="+mn-ea"/>
                          <a:ea typeface="+mn-ea"/>
                          <a:cs typeface="+mn-cs"/>
                        </a:rPr>
                        <a:t>(15.9~16.8)</a:t>
                      </a:r>
                      <a:endParaRPr kumimoji="0" lang="ko-KR" altLang="en-US" sz="1400" b="1" i="0" u="none" strike="noStrike" kern="1200" cap="none" spc="0" normalizeH="0" baseline="0" noProof="0">
                        <a:ln>
                          <a:noFill/>
                        </a:ln>
                        <a:solidFill>
                          <a:srgbClr val="FFFFFF"/>
                        </a:solidFill>
                        <a:uLnTx/>
                        <a:uFillTx/>
                        <a:latin typeface="+mn-ea"/>
                        <a:ea typeface="+mn-ea"/>
                        <a:cs typeface="+mn-cs"/>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1400" b="0">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marL="0" marR="0" lvl="0" indent="0" algn="ctr" defTabSz="914400" rtl="0" eaLnBrk="1" fontAlgn="auto" latinLnBrk="1" hangingPunct="1">
                        <a:lnSpc>
                          <a:spcPct val="100000"/>
                        </a:lnSpc>
                        <a:spcBef>
                          <a:spcPct val="0"/>
                        </a:spcBef>
                        <a:spcAft>
                          <a:spcPct val="0"/>
                        </a:spcAft>
                        <a:buClrTx/>
                        <a:buSzTx/>
                        <a:buFontTx/>
                        <a:buNone/>
                        <a:defRPr/>
                      </a:pPr>
                      <a:r>
                        <a:rPr lang="ko-KR" altLang="en-US" sz="1400" b="1" smtClean="0">
                          <a:solidFill>
                            <a:schemeClr val="bg1"/>
                          </a:solidFill>
                          <a:latin typeface="+mn-ea"/>
                          <a:ea typeface="+mn-ea"/>
                        </a:rPr>
                        <a:t>전년동기 대비 증감</a:t>
                      </a:r>
                      <a:endParaRPr lang="ko-KR" altLang="en-US" sz="1400" b="1">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440794">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chemeClr val="tx1"/>
                          </a:solidFill>
                          <a:latin typeface="+mn-ea"/>
                          <a:ea typeface="+mn-ea"/>
                        </a:rPr>
                        <a:t>연령대</a:t>
                      </a:r>
                      <a:endParaRPr lang="ko-KR" altLang="en-US" sz="1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200" b="0">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20</a:t>
                      </a:r>
                      <a:r>
                        <a:rPr lang="ko-KR" altLang="en-US" sz="1300" b="0" smtClean="0">
                          <a:solidFill>
                            <a:schemeClr val="tx1"/>
                          </a:solidFill>
                          <a:latin typeface="+mn-ea"/>
                          <a:ea typeface="+mn-ea"/>
                        </a:rPr>
                        <a:t>대 미만</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20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6.8%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8.2%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1" smtClean="0">
                          <a:solidFill>
                            <a:schemeClr val="tx1"/>
                          </a:solidFill>
                          <a:latin typeface="+mn-ea"/>
                          <a:ea typeface="+mn-ea"/>
                        </a:rPr>
                        <a:t>1.4%</a:t>
                      </a:r>
                      <a:endParaRPr lang="ko-KR" altLang="en-US" sz="1100" b="1">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30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15.1%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28.5%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15.2%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12.9%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28.1%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40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17.2%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9.9%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27.1%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1" smtClean="0">
                          <a:solidFill>
                            <a:schemeClr val="tx1"/>
                          </a:solidFill>
                          <a:latin typeface="+mn-ea"/>
                          <a:ea typeface="+mn-ea"/>
                        </a:rPr>
                        <a:t>17.1%</a:t>
                      </a:r>
                      <a:endParaRPr lang="ko-KR" altLang="en-US" sz="1100" b="1">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9.9%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27.0%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50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14.1%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21.4%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20.6%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60</a:t>
                      </a:r>
                      <a:r>
                        <a:rPr lang="ko-KR" altLang="en-US" sz="1300" b="0" smtClean="0">
                          <a:solidFill>
                            <a:schemeClr val="tx1"/>
                          </a:solidFill>
                          <a:latin typeface="+mn-ea"/>
                          <a:ea typeface="+mn-ea"/>
                        </a:rPr>
                        <a:t>대 이상</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3.9%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6.8%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3.5%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300" b="0" smtClean="0">
                          <a:solidFill>
                            <a:schemeClr val="tx1"/>
                          </a:solidFill>
                          <a:latin typeface="+mn-ea"/>
                          <a:ea typeface="+mn-ea"/>
                        </a:rPr>
                        <a:t>합계</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58.7%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41.3%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58.3%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41.7%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bl>
          </a:graphicData>
        </a:graphic>
      </p:graphicFrame>
      <p:sp>
        <p:nvSpPr>
          <p:cNvPr id="20" name="TextBox 19"/>
          <p:cNvSpPr txBox="1"/>
          <p:nvPr/>
        </p:nvSpPr>
        <p:spPr>
          <a:xfrm>
            <a:off x="395536" y="5985284"/>
            <a:ext cx="4752528" cy="32829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smtClean="0">
                <a:solidFill>
                  <a:srgbClr val="000000"/>
                </a:solidFill>
                <a:cs typeface="Arial Narrow" pitchFamily="34" charset="0"/>
              </a:rPr>
              <a:t>국내 관광객의 제주지역 소비 기준 </a:t>
            </a:r>
            <a:endParaRPr lang="en-US" altLang="ko-KR" sz="1000" smtClean="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smtClean="0">
                <a:solidFill>
                  <a:srgbClr val="000000"/>
                </a:solidFill>
                <a:cs typeface="Arial Narrow" pitchFamily="34" charset="0"/>
              </a:rPr>
              <a:t>전년동기대비 증감 </a:t>
            </a:r>
            <a:r>
              <a:rPr lang="en-US" altLang="ko-KR" sz="1000" smtClean="0">
                <a:solidFill>
                  <a:srgbClr val="000000"/>
                </a:solidFill>
                <a:cs typeface="Arial Narrow" pitchFamily="34" charset="0"/>
              </a:rPr>
              <a:t>= (‘15.9~’16.8) </a:t>
            </a:r>
            <a:r>
              <a:rPr lang="ko-KR" altLang="en-US" sz="1000" smtClean="0">
                <a:solidFill>
                  <a:srgbClr val="000000"/>
                </a:solidFill>
                <a:cs typeface="Arial Narrow" pitchFamily="34" charset="0"/>
              </a:rPr>
              <a:t>비중 </a:t>
            </a:r>
            <a:r>
              <a:rPr lang="en-US" altLang="ko-KR" sz="1000" smtClean="0">
                <a:solidFill>
                  <a:srgbClr val="000000"/>
                </a:solidFill>
                <a:cs typeface="Arial Narrow" pitchFamily="34" charset="0"/>
              </a:rPr>
              <a:t>– (‘14.9~’15.8)</a:t>
            </a:r>
            <a:r>
              <a:rPr lang="ko-KR" altLang="en-US" sz="1000" smtClean="0">
                <a:solidFill>
                  <a:srgbClr val="000000"/>
                </a:solidFill>
                <a:cs typeface="Arial Narrow" pitchFamily="34" charset="0"/>
              </a:rPr>
              <a:t>비중</a:t>
            </a:r>
            <a:endParaRPr lang="en-US" altLang="ko-KR" sz="1000">
              <a:solidFill>
                <a:srgbClr val="000000"/>
              </a:solidFill>
              <a:cs typeface="Arial Narrow" pitchFamily="34" charset="0"/>
            </a:endParaRPr>
          </a:p>
        </p:txBody>
      </p:sp>
      <p:sp>
        <p:nvSpPr>
          <p:cNvPr id="21" name="Freeform 1754"/>
          <p:cNvSpPr>
            <a:spLocks noChangeAspect="1"/>
          </p:cNvSpPr>
          <p:nvPr/>
        </p:nvSpPr>
        <p:spPr bwMode="gray">
          <a:xfrm>
            <a:off x="700921" y="3969060"/>
            <a:ext cx="250731" cy="297920"/>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C00000"/>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2060"/>
              </a:solidFill>
              <a:latin typeface="Arial" pitchFamily="34" charset="0"/>
              <a:ea typeface="맑은 고딕"/>
              <a:cs typeface="Arial" pitchFamily="34" charset="0"/>
            </a:endParaRPr>
          </a:p>
        </p:txBody>
      </p:sp>
      <p:sp>
        <p:nvSpPr>
          <p:cNvPr id="22" name="직사각형 21"/>
          <p:cNvSpPr/>
          <p:nvPr/>
        </p:nvSpPr>
        <p:spPr>
          <a:xfrm>
            <a:off x="6696236" y="4041068"/>
            <a:ext cx="2240632" cy="288032"/>
          </a:xfrm>
          <a:prstGeom prst="rect">
            <a:avLst/>
          </a:prstGeom>
          <a:noFill/>
          <a:ln w="19050">
            <a:solidFill>
              <a:schemeClr val="tx1"/>
            </a:solidFill>
            <a:prstDash val="solid"/>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ko-KR" altLang="en-US" sz="1400" spc="-60">
              <a:solidFill>
                <a:srgbClr val="000000">
                  <a:lumMod val="65000"/>
                  <a:lumOff val="35000"/>
                </a:srgbClr>
              </a:solidFill>
            </a:endParaRPr>
          </a:p>
        </p:txBody>
      </p:sp>
      <p:sp>
        <p:nvSpPr>
          <p:cNvPr id="28" name="Freeform 1754"/>
          <p:cNvSpPr>
            <a:spLocks noChangeAspect="1"/>
          </p:cNvSpPr>
          <p:nvPr/>
        </p:nvSpPr>
        <p:spPr bwMode="gray">
          <a:xfrm>
            <a:off x="7474618" y="3212976"/>
            <a:ext cx="250731" cy="297920"/>
          </a:xfrm>
          <a:custGeom>
            <a:avLst/>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C00000"/>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2060"/>
              </a:solidFill>
              <a:latin typeface="Arial" pitchFamily="34" charset="0"/>
              <a:ea typeface="맑은 고딕"/>
              <a:cs typeface="Arial" pitchFamily="34" charset="0"/>
            </a:endParaRPr>
          </a:p>
        </p:txBody>
      </p:sp>
      <p:sp>
        <p:nvSpPr>
          <p:cNvPr id="30" name="직사각형 2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제주도 방문하는 국내 관광객은 성별</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연령대별 분류 중 </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’40</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대 남성</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 </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비중이 가장 높고</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 </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전년대비 카드사용액 비중이 가장 크게 증가한 고객은 </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’20</a:t>
            </a:r>
            <a:r>
              <a:rPr lang="ko-KR" altLang="en-US"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대 여성</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a:t>
            </a:r>
            <a:r>
              <a:rPr lang="ko-KR" altLang="en-US"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고객층</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 </a:t>
            </a:r>
          </a:p>
          <a:p>
            <a:pPr>
              <a:lnSpc>
                <a:spcPct val="130000"/>
              </a:lnSpc>
            </a:pPr>
            <a:endParaRPr lang="en-US" altLang="ko-KR" sz="1600" spc="10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endParaRPr>
          </a:p>
        </p:txBody>
      </p:sp>
      <p:cxnSp>
        <p:nvCxnSpPr>
          <p:cNvPr id="31" name="직선 연결선 30"/>
          <p:cNvCxnSpPr/>
          <p:nvPr/>
        </p:nvCxnSpPr>
        <p:spPr>
          <a:xfrm>
            <a:off x="467544" y="2564904"/>
            <a:ext cx="72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67544" y="2271297"/>
            <a:ext cx="4464496" cy="2215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600" smtClean="0">
                <a:solidFill>
                  <a:srgbClr val="000000"/>
                </a:solidFill>
                <a:latin typeface="NOVA ExtraBold" panose="00000800000000000000" pitchFamily="2" charset="-127"/>
                <a:ea typeface="NOVA ExtraBold" panose="00000800000000000000" pitchFamily="2" charset="-127"/>
                <a:cs typeface="Arial Narrow" pitchFamily="34" charset="0"/>
              </a:rPr>
              <a:t>국내 관광객 성별</a:t>
            </a:r>
            <a:r>
              <a:rPr lang="en-US" altLang="ko-KR" sz="1600" smtClean="0">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sz="1600" smtClean="0">
                <a:solidFill>
                  <a:srgbClr val="000000"/>
                </a:solidFill>
                <a:latin typeface="NOVA ExtraBold" panose="00000800000000000000" pitchFamily="2" charset="-127"/>
                <a:ea typeface="NOVA ExtraBold" panose="00000800000000000000" pitchFamily="2" charset="-127"/>
                <a:cs typeface="Arial Narrow" pitchFamily="34" charset="0"/>
              </a:rPr>
              <a:t>연령대별 카드이용금액 비중</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spTree>
    <p:extLst>
      <p:ext uri="{BB962C8B-B14F-4D97-AF65-F5344CB8AC3E}">
        <p14:creationId xmlns:p14="http://schemas.microsoft.com/office/powerpoint/2010/main" val="24830106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2.</a:t>
            </a:r>
            <a:endParaRPr lang="ko-KR" altLang="en-US"/>
          </a:p>
        </p:txBody>
      </p:sp>
      <p:sp>
        <p:nvSpPr>
          <p:cNvPr id="19" name="TextBox 18"/>
          <p:cNvSpPr txBox="1"/>
          <p:nvPr/>
        </p:nvSpPr>
        <p:spPr>
          <a:xfrm>
            <a:off x="575556" y="2862664"/>
            <a:ext cx="3147015" cy="830997"/>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smtClean="0">
                <a:solidFill>
                  <a:srgbClr val="002060"/>
                </a:solidFill>
                <a:latin typeface="NOVA Bold" panose="00000800000000000000" pitchFamily="2" charset="-127"/>
                <a:ea typeface="NOVA Bold" panose="00000800000000000000" pitchFamily="2" charset="-127"/>
              </a:rPr>
              <a:t>Ⅱ. </a:t>
            </a:r>
            <a:r>
              <a:rPr lang="ko-KR" altLang="en-US" sz="2400" smtClean="0">
                <a:solidFill>
                  <a:srgbClr val="002060"/>
                </a:solidFill>
                <a:latin typeface="NOVA Bold" panose="00000800000000000000" pitchFamily="2" charset="-127"/>
                <a:ea typeface="NOVA Bold" panose="00000800000000000000" pitchFamily="2" charset="-127"/>
              </a:rPr>
              <a:t>중국 관광객</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en-US" altLang="ko-KR" sz="2400">
                <a:solidFill>
                  <a:srgbClr val="002060"/>
                </a:solidFill>
                <a:latin typeface="NOVA Bold" panose="00000800000000000000" pitchFamily="2" charset="-127"/>
                <a:ea typeface="NOVA Bold" panose="00000800000000000000" pitchFamily="2" charset="-127"/>
              </a:rPr>
              <a:t> </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소비패턴 변화 분석</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268250"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중국인 관광 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소비 분석</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중국인 방문패턴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9425457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제주여행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latin typeface="NOVA Bold"/>
                <a:ea typeface="NOVA Bold"/>
                <a:cs typeface="Arial" pitchFamily="34" charset="0"/>
              </a:rPr>
              <a:t>중국인 관광객의 </a:t>
            </a:r>
            <a:r>
              <a:rPr lang="ko-KR" altLang="en-US" sz="1600" spc="50">
                <a:ln>
                  <a:solidFill>
                    <a:prstClr val="black">
                      <a:alpha val="20000"/>
                    </a:prstClr>
                  </a:solidFill>
                </a:ln>
                <a:solidFill>
                  <a:srgbClr val="000000"/>
                </a:solidFill>
                <a:latin typeface="NOVA Bold"/>
                <a:ea typeface="NOVA Bold"/>
                <a:cs typeface="Arial" pitchFamily="34" charset="0"/>
              </a:rPr>
              <a:t>국내 지역별 카드이용금액 비중을 살펴보면 </a:t>
            </a:r>
            <a:r>
              <a:rPr lang="ko-KR" altLang="en-US" sz="1600" spc="50" smtClean="0">
                <a:ln>
                  <a:solidFill>
                    <a:prstClr val="black">
                      <a:alpha val="20000"/>
                    </a:prstClr>
                  </a:solidFill>
                </a:ln>
                <a:solidFill>
                  <a:srgbClr val="000000"/>
                </a:solidFill>
                <a:latin typeface="NOVA Bold"/>
                <a:ea typeface="NOVA Bold"/>
                <a:cs typeface="Arial" pitchFamily="34" charset="0"/>
              </a:rPr>
              <a:t>서울</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제주</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인천에 </a:t>
            </a:r>
            <a:r>
              <a:rPr lang="ko-KR" altLang="en-US" sz="1600" spc="50" smtClean="0">
                <a:ln>
                  <a:solidFill>
                    <a:prstClr val="black">
                      <a:alpha val="20000"/>
                    </a:prstClr>
                  </a:solidFill>
                </a:ln>
                <a:solidFill>
                  <a:srgbClr val="000000"/>
                </a:solidFill>
                <a:latin typeface="NOVA Bold"/>
                <a:ea typeface="NOVA Bold"/>
                <a:cs typeface="Arial" pitchFamily="34" charset="0"/>
              </a:rPr>
              <a:t>집중되어 있고</a:t>
            </a:r>
            <a:endParaRPr lang="en-US" altLang="ko-KR" sz="1600" spc="50" smtClean="0">
              <a:ln>
                <a:solidFill>
                  <a:prstClr val="black">
                    <a:alpha val="20000"/>
                  </a:prstClr>
                </a:solidFill>
              </a:ln>
              <a:solidFill>
                <a:srgbClr val="000000"/>
              </a:solidFill>
              <a:latin typeface="NOVA Bold"/>
              <a:ea typeface="NOVA Bold"/>
              <a:cs typeface="Arial" pitchFamily="34" charset="0"/>
            </a:endParaRPr>
          </a:p>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제주는 </a:t>
            </a:r>
            <a:r>
              <a:rPr lang="ko-KR" altLang="en-US" sz="1600" spc="50">
                <a:ln>
                  <a:solidFill>
                    <a:prstClr val="black">
                      <a:alpha val="20000"/>
                    </a:prstClr>
                  </a:solidFill>
                </a:ln>
                <a:solidFill>
                  <a:srgbClr val="000000"/>
                </a:solidFill>
                <a:latin typeface="NOVA Bold"/>
                <a:ea typeface="NOVA Bold"/>
                <a:cs typeface="Arial" pitchFamily="34" charset="0"/>
              </a:rPr>
              <a:t>전년대비 </a:t>
            </a:r>
            <a:r>
              <a:rPr lang="en-US" altLang="ko-KR" sz="1600" spc="50">
                <a:ln>
                  <a:solidFill>
                    <a:prstClr val="black">
                      <a:alpha val="20000"/>
                    </a:prstClr>
                  </a:solidFill>
                </a:ln>
                <a:solidFill>
                  <a:srgbClr val="000000"/>
                </a:solidFill>
                <a:latin typeface="NOVA Bold"/>
                <a:ea typeface="NOVA Bold"/>
                <a:cs typeface="Arial" pitchFamily="34" charset="0"/>
              </a:rPr>
              <a:t>1.8%p </a:t>
            </a:r>
            <a:r>
              <a:rPr lang="ko-KR" altLang="en-US" sz="1600" spc="50">
                <a:ln>
                  <a:solidFill>
                    <a:prstClr val="black">
                      <a:alpha val="20000"/>
                    </a:prstClr>
                  </a:solidFill>
                </a:ln>
                <a:solidFill>
                  <a:srgbClr val="000000"/>
                </a:solidFill>
                <a:latin typeface="NOVA Bold"/>
                <a:ea typeface="NOVA Bold"/>
                <a:cs typeface="Arial" pitchFamily="34" charset="0"/>
              </a:rPr>
              <a:t> 상승하여 전국지역 중 가장 큰 상승을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grpSp>
        <p:nvGrpSpPr>
          <p:cNvPr id="106" name="그룹 105"/>
          <p:cNvGrpSpPr/>
          <p:nvPr/>
        </p:nvGrpSpPr>
        <p:grpSpPr>
          <a:xfrm>
            <a:off x="467544" y="1908385"/>
            <a:ext cx="2906712" cy="4652963"/>
            <a:chOff x="4865688" y="1600200"/>
            <a:chExt cx="2906712" cy="4652963"/>
          </a:xfrm>
        </p:grpSpPr>
        <p:sp>
          <p:nvSpPr>
            <p:cNvPr id="107" name="Freeform 5"/>
            <p:cNvSpPr/>
            <p:nvPr/>
          </p:nvSpPr>
          <p:spPr bwMode="gray">
            <a:xfrm>
              <a:off x="5157559" y="2293633"/>
              <a:ext cx="510830" cy="465232"/>
            </a:xfrm>
            <a:custGeom>
              <a:avLst/>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08" name="Freeform 6"/>
            <p:cNvSpPr/>
            <p:nvPr/>
          </p:nvSpPr>
          <p:spPr bwMode="gray">
            <a:xfrm>
              <a:off x="5157559" y="2293633"/>
              <a:ext cx="510830" cy="465232"/>
            </a:xfrm>
            <a:custGeom>
              <a:avLst/>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09" name="Freeform 7"/>
            <p:cNvSpPr/>
            <p:nvPr/>
          </p:nvSpPr>
          <p:spPr bwMode="gray">
            <a:xfrm>
              <a:off x="5638042" y="2445339"/>
              <a:ext cx="318636" cy="257900"/>
            </a:xfrm>
            <a:custGeom>
              <a:avLst/>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0" name="Freeform 8"/>
            <p:cNvSpPr/>
            <p:nvPr/>
          </p:nvSpPr>
          <p:spPr bwMode="gray">
            <a:xfrm>
              <a:off x="5638042" y="2445339"/>
              <a:ext cx="318636" cy="257900"/>
            </a:xfrm>
            <a:custGeom>
              <a:avLst/>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1" name="Freeform 9"/>
            <p:cNvSpPr/>
            <p:nvPr/>
          </p:nvSpPr>
          <p:spPr bwMode="gray">
            <a:xfrm>
              <a:off x="5450907" y="1934595"/>
              <a:ext cx="971082" cy="1264218"/>
            </a:xfrm>
            <a:custGeom>
              <a:avLst/>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2" name="Freeform 10"/>
            <p:cNvSpPr/>
            <p:nvPr/>
          </p:nvSpPr>
          <p:spPr bwMode="gray">
            <a:xfrm>
              <a:off x="5450907" y="1934595"/>
              <a:ext cx="971082" cy="1264218"/>
            </a:xfrm>
            <a:custGeom>
              <a:avLst/>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3" name="Freeform 11"/>
            <p:cNvSpPr/>
            <p:nvPr/>
          </p:nvSpPr>
          <p:spPr bwMode="gray">
            <a:xfrm>
              <a:off x="5911159" y="1671638"/>
              <a:ext cx="1679163" cy="1385583"/>
            </a:xfrm>
            <a:custGeom>
              <a:avLst/>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4" name="Freeform 12"/>
            <p:cNvSpPr/>
            <p:nvPr/>
          </p:nvSpPr>
          <p:spPr bwMode="gray">
            <a:xfrm>
              <a:off x="5911159" y="1671638"/>
              <a:ext cx="1679163" cy="1385583"/>
            </a:xfrm>
            <a:custGeom>
              <a:avLst/>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5" name="Freeform 13"/>
            <p:cNvSpPr/>
            <p:nvPr/>
          </p:nvSpPr>
          <p:spPr bwMode="gray">
            <a:xfrm>
              <a:off x="5021001" y="2819548"/>
              <a:ext cx="450137" cy="197218"/>
            </a:xfrm>
            <a:custGeom>
              <a:avLst/>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6" name="Freeform 14"/>
            <p:cNvSpPr/>
            <p:nvPr/>
          </p:nvSpPr>
          <p:spPr bwMode="gray">
            <a:xfrm>
              <a:off x="5021001" y="2819548"/>
              <a:ext cx="450137" cy="197218"/>
            </a:xfrm>
            <a:custGeom>
              <a:avLst/>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7" name="Freeform 15"/>
            <p:cNvSpPr/>
            <p:nvPr/>
          </p:nvSpPr>
          <p:spPr bwMode="gray">
            <a:xfrm>
              <a:off x="5122155" y="3031936"/>
              <a:ext cx="1173391" cy="1021488"/>
            </a:xfrm>
            <a:custGeom>
              <a:avLst/>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8" name="Freeform 16"/>
            <p:cNvSpPr/>
            <p:nvPr/>
          </p:nvSpPr>
          <p:spPr bwMode="gray">
            <a:xfrm>
              <a:off x="5122155" y="3031936"/>
              <a:ext cx="1173391" cy="1021488"/>
            </a:xfrm>
            <a:custGeom>
              <a:avLst/>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9" name="Freeform 17"/>
            <p:cNvSpPr/>
            <p:nvPr/>
          </p:nvSpPr>
          <p:spPr bwMode="gray">
            <a:xfrm>
              <a:off x="6012314" y="3588192"/>
              <a:ext cx="207366" cy="262957"/>
            </a:xfrm>
            <a:custGeom>
              <a:avLst/>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0" name="Freeform 18"/>
            <p:cNvSpPr/>
            <p:nvPr/>
          </p:nvSpPr>
          <p:spPr bwMode="gray">
            <a:xfrm>
              <a:off x="6012314" y="3588192"/>
              <a:ext cx="207366" cy="262957"/>
            </a:xfrm>
            <a:custGeom>
              <a:avLst/>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1" name="Freeform 19"/>
            <p:cNvSpPr/>
            <p:nvPr/>
          </p:nvSpPr>
          <p:spPr bwMode="gray">
            <a:xfrm>
              <a:off x="6022429" y="2870116"/>
              <a:ext cx="986255" cy="1152967"/>
            </a:xfrm>
            <a:custGeom>
              <a:avLst/>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2" name="Freeform 20"/>
            <p:cNvSpPr/>
            <p:nvPr/>
          </p:nvSpPr>
          <p:spPr bwMode="gray">
            <a:xfrm>
              <a:off x="6022429" y="2870116"/>
              <a:ext cx="986255" cy="1152967"/>
            </a:xfrm>
            <a:custGeom>
              <a:avLst/>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3" name="Freeform 21"/>
            <p:cNvSpPr/>
            <p:nvPr/>
          </p:nvSpPr>
          <p:spPr bwMode="gray">
            <a:xfrm>
              <a:off x="6452335" y="2945969"/>
              <a:ext cx="1320065" cy="1501891"/>
            </a:xfrm>
            <a:custGeom>
              <a:avLst/>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4" name="Freeform 22"/>
            <p:cNvSpPr/>
            <p:nvPr/>
          </p:nvSpPr>
          <p:spPr bwMode="gray">
            <a:xfrm>
              <a:off x="6452335" y="2945969"/>
              <a:ext cx="1320065" cy="1501891"/>
            </a:xfrm>
            <a:custGeom>
              <a:avLst/>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5" name="Freeform 23"/>
            <p:cNvSpPr/>
            <p:nvPr/>
          </p:nvSpPr>
          <p:spPr bwMode="gray">
            <a:xfrm>
              <a:off x="5364926" y="3881491"/>
              <a:ext cx="1132929" cy="814156"/>
            </a:xfrm>
            <a:custGeom>
              <a:avLst/>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6" name="Freeform 24"/>
            <p:cNvSpPr/>
            <p:nvPr/>
          </p:nvSpPr>
          <p:spPr bwMode="gray">
            <a:xfrm>
              <a:off x="5364926" y="3881491"/>
              <a:ext cx="1132929" cy="814156"/>
            </a:xfrm>
            <a:custGeom>
              <a:avLst/>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7" name="Freeform 25"/>
            <p:cNvSpPr/>
            <p:nvPr/>
          </p:nvSpPr>
          <p:spPr bwMode="gray">
            <a:xfrm>
              <a:off x="6255084" y="4144448"/>
              <a:ext cx="1234084" cy="1142853"/>
            </a:xfrm>
            <a:custGeom>
              <a:avLst/>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8" name="Freeform 26"/>
            <p:cNvSpPr/>
            <p:nvPr/>
          </p:nvSpPr>
          <p:spPr bwMode="gray">
            <a:xfrm>
              <a:off x="6255084" y="4144448"/>
              <a:ext cx="1234084" cy="1142853"/>
            </a:xfrm>
            <a:custGeom>
              <a:avLst/>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9" name="Freeform 27"/>
            <p:cNvSpPr/>
            <p:nvPr/>
          </p:nvSpPr>
          <p:spPr bwMode="gray">
            <a:xfrm>
              <a:off x="6846837" y="4018026"/>
              <a:ext cx="313579" cy="364095"/>
            </a:xfrm>
            <a:custGeom>
              <a:avLst/>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0" name="Freeform 28"/>
            <p:cNvSpPr/>
            <p:nvPr/>
          </p:nvSpPr>
          <p:spPr bwMode="gray">
            <a:xfrm>
              <a:off x="6846837" y="4018026"/>
              <a:ext cx="313579" cy="364095"/>
            </a:xfrm>
            <a:custGeom>
              <a:avLst/>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1" name="Freeform 29"/>
            <p:cNvSpPr/>
            <p:nvPr/>
          </p:nvSpPr>
          <p:spPr bwMode="gray">
            <a:xfrm>
              <a:off x="7332378" y="4280983"/>
              <a:ext cx="364156" cy="389379"/>
            </a:xfrm>
            <a:custGeom>
              <a:avLst/>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2" name="Freeform 30"/>
            <p:cNvSpPr/>
            <p:nvPr/>
          </p:nvSpPr>
          <p:spPr bwMode="gray">
            <a:xfrm>
              <a:off x="7332378" y="4280983"/>
              <a:ext cx="364156" cy="389379"/>
            </a:xfrm>
            <a:custGeom>
              <a:avLst/>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3" name="Freeform 31"/>
            <p:cNvSpPr/>
            <p:nvPr/>
          </p:nvSpPr>
          <p:spPr bwMode="gray">
            <a:xfrm>
              <a:off x="6937876" y="4604623"/>
              <a:ext cx="627157" cy="414663"/>
            </a:xfrm>
            <a:custGeom>
              <a:avLst/>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4" name="Freeform 32"/>
            <p:cNvSpPr/>
            <p:nvPr/>
          </p:nvSpPr>
          <p:spPr bwMode="gray">
            <a:xfrm>
              <a:off x="6937876" y="4604623"/>
              <a:ext cx="627157" cy="414663"/>
            </a:xfrm>
            <a:custGeom>
              <a:avLst/>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5" name="Freeform 33"/>
            <p:cNvSpPr/>
            <p:nvPr/>
          </p:nvSpPr>
          <p:spPr bwMode="gray">
            <a:xfrm>
              <a:off x="4889500" y="4528770"/>
              <a:ext cx="1572951" cy="1249047"/>
            </a:xfrm>
            <a:custGeom>
              <a:avLst/>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6" name="Freeform 34"/>
            <p:cNvSpPr/>
            <p:nvPr/>
          </p:nvSpPr>
          <p:spPr bwMode="gray">
            <a:xfrm>
              <a:off x="4889500" y="4528770"/>
              <a:ext cx="1572951" cy="1249047"/>
            </a:xfrm>
            <a:custGeom>
              <a:avLst/>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7" name="Freeform 36"/>
            <p:cNvSpPr/>
            <p:nvPr/>
          </p:nvSpPr>
          <p:spPr bwMode="gray">
            <a:xfrm>
              <a:off x="5137328" y="5873898"/>
              <a:ext cx="637273" cy="379265"/>
            </a:xfrm>
            <a:custGeom>
              <a:avLst/>
              <a:gdLst>
                <a:gd name="T0" fmla="*/ 0 w 252"/>
                <a:gd name="T1" fmla="*/ 110 h 150"/>
                <a:gd name="T2" fmla="*/ 2 w 252"/>
                <a:gd name="T3" fmla="*/ 80 h 150"/>
                <a:gd name="T4" fmla="*/ 22 w 252"/>
                <a:gd name="T5" fmla="*/ 64 h 150"/>
                <a:gd name="T6" fmla="*/ 46 w 252"/>
                <a:gd name="T7" fmla="*/ 58 h 150"/>
                <a:gd name="T8" fmla="*/ 70 w 252"/>
                <a:gd name="T9" fmla="*/ 30 h 150"/>
                <a:gd name="T10" fmla="*/ 102 w 252"/>
                <a:gd name="T11" fmla="*/ 22 h 150"/>
                <a:gd name="T12" fmla="*/ 134 w 252"/>
                <a:gd name="T13" fmla="*/ 18 h 150"/>
                <a:gd name="T14" fmla="*/ 142 w 252"/>
                <a:gd name="T15" fmla="*/ 10 h 150"/>
                <a:gd name="T16" fmla="*/ 186 w 252"/>
                <a:gd name="T17" fmla="*/ 10 h 150"/>
                <a:gd name="T18" fmla="*/ 200 w 252"/>
                <a:gd name="T19" fmla="*/ 0 h 150"/>
                <a:gd name="T20" fmla="*/ 220 w 252"/>
                <a:gd name="T21" fmla="*/ 4 h 150"/>
                <a:gd name="T22" fmla="*/ 240 w 252"/>
                <a:gd name="T23" fmla="*/ 22 h 150"/>
                <a:gd name="T24" fmla="*/ 252 w 252"/>
                <a:gd name="T25" fmla="*/ 46 h 150"/>
                <a:gd name="T26" fmla="*/ 240 w 252"/>
                <a:gd name="T27" fmla="*/ 76 h 150"/>
                <a:gd name="T28" fmla="*/ 198 w 252"/>
                <a:gd name="T29" fmla="*/ 112 h 150"/>
                <a:gd name="T30" fmla="*/ 156 w 252"/>
                <a:gd name="T31" fmla="*/ 130 h 150"/>
                <a:gd name="T32" fmla="*/ 120 w 252"/>
                <a:gd name="T33" fmla="*/ 140 h 150"/>
                <a:gd name="T34" fmla="*/ 88 w 252"/>
                <a:gd name="T35" fmla="*/ 130 h 150"/>
                <a:gd name="T36" fmla="*/ 62 w 252"/>
                <a:gd name="T37" fmla="*/ 144 h 150"/>
                <a:gd name="T38" fmla="*/ 38 w 252"/>
                <a:gd name="T39" fmla="*/ 150 h 150"/>
                <a:gd name="T40" fmla="*/ 12 w 252"/>
                <a:gd name="T41" fmla="*/ 126 h 150"/>
                <a:gd name="T42" fmla="*/ 0 w 252"/>
                <a:gd name="T43" fmla="*/ 110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2"/>
                <a:gd name="T67" fmla="*/ 0 h 150"/>
                <a:gd name="T68" fmla="*/ 252 w 252"/>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1" h="150">
                  <a:moveTo>
                    <a:pt x="0" y="110"/>
                  </a:moveTo>
                  <a:lnTo>
                    <a:pt x="2" y="80"/>
                  </a:lnTo>
                  <a:lnTo>
                    <a:pt x="22" y="64"/>
                  </a:lnTo>
                  <a:lnTo>
                    <a:pt x="46" y="58"/>
                  </a:lnTo>
                  <a:lnTo>
                    <a:pt x="70" y="30"/>
                  </a:lnTo>
                  <a:lnTo>
                    <a:pt x="102" y="22"/>
                  </a:lnTo>
                  <a:lnTo>
                    <a:pt x="134" y="18"/>
                  </a:lnTo>
                  <a:lnTo>
                    <a:pt x="142" y="10"/>
                  </a:lnTo>
                  <a:lnTo>
                    <a:pt x="186" y="10"/>
                  </a:lnTo>
                  <a:lnTo>
                    <a:pt x="200" y="0"/>
                  </a:lnTo>
                  <a:lnTo>
                    <a:pt x="220" y="4"/>
                  </a:lnTo>
                  <a:lnTo>
                    <a:pt x="240" y="22"/>
                  </a:lnTo>
                  <a:lnTo>
                    <a:pt x="252" y="46"/>
                  </a:lnTo>
                  <a:lnTo>
                    <a:pt x="240" y="76"/>
                  </a:lnTo>
                  <a:lnTo>
                    <a:pt x="198" y="112"/>
                  </a:lnTo>
                  <a:lnTo>
                    <a:pt x="156" y="130"/>
                  </a:lnTo>
                  <a:lnTo>
                    <a:pt x="120" y="140"/>
                  </a:lnTo>
                  <a:lnTo>
                    <a:pt x="88" y="130"/>
                  </a:lnTo>
                  <a:lnTo>
                    <a:pt x="62" y="144"/>
                  </a:lnTo>
                  <a:lnTo>
                    <a:pt x="38" y="150"/>
                  </a:lnTo>
                  <a:lnTo>
                    <a:pt x="12" y="126"/>
                  </a:lnTo>
                  <a:lnTo>
                    <a:pt x="0" y="11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8" name="Freeform 38"/>
            <p:cNvSpPr/>
            <p:nvPr/>
          </p:nvSpPr>
          <p:spPr bwMode="gray">
            <a:xfrm>
              <a:off x="5133747" y="2222195"/>
              <a:ext cx="510830" cy="465232"/>
            </a:xfrm>
            <a:custGeom>
              <a:avLst/>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9" name="Freeform 39"/>
            <p:cNvSpPr/>
            <p:nvPr/>
          </p:nvSpPr>
          <p:spPr bwMode="gray">
            <a:xfrm>
              <a:off x="5133747" y="2222195"/>
              <a:ext cx="510830" cy="465232"/>
            </a:xfrm>
            <a:custGeom>
              <a:avLst/>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path>
              </a:pathLst>
            </a:custGeom>
            <a:solidFill>
              <a:schemeClr val="tx2">
                <a:lumMod val="60000"/>
                <a:lumOff val="4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0" name="Freeform 40"/>
            <p:cNvSpPr/>
            <p:nvPr/>
          </p:nvSpPr>
          <p:spPr bwMode="gray">
            <a:xfrm>
              <a:off x="5614230" y="2373901"/>
              <a:ext cx="318636" cy="257900"/>
            </a:xfrm>
            <a:custGeom>
              <a:avLst/>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1" name="Freeform 41"/>
            <p:cNvSpPr/>
            <p:nvPr/>
          </p:nvSpPr>
          <p:spPr bwMode="gray">
            <a:xfrm>
              <a:off x="5614230" y="2373901"/>
              <a:ext cx="318636" cy="257900"/>
            </a:xfrm>
            <a:custGeom>
              <a:avLst/>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path>
              </a:pathLst>
            </a:custGeom>
            <a:solidFill>
              <a:srgbClr val="FF00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2" name="Freeform 42"/>
            <p:cNvSpPr/>
            <p:nvPr/>
          </p:nvSpPr>
          <p:spPr bwMode="gray">
            <a:xfrm>
              <a:off x="5427095" y="1863157"/>
              <a:ext cx="971082" cy="1264218"/>
            </a:xfrm>
            <a:custGeom>
              <a:avLst/>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3" name="Freeform 43"/>
            <p:cNvSpPr/>
            <p:nvPr/>
          </p:nvSpPr>
          <p:spPr bwMode="gray">
            <a:xfrm>
              <a:off x="5427095" y="1863157"/>
              <a:ext cx="971082" cy="1264218"/>
            </a:xfrm>
            <a:custGeom>
              <a:avLst/>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path>
              </a:pathLst>
            </a:custGeom>
            <a:solidFill>
              <a:schemeClr val="accent2">
                <a:lumMod val="5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4" name="Freeform 44"/>
            <p:cNvSpPr/>
            <p:nvPr/>
          </p:nvSpPr>
          <p:spPr bwMode="gray">
            <a:xfrm>
              <a:off x="5887347" y="1600200"/>
              <a:ext cx="1679163" cy="1385583"/>
            </a:xfrm>
            <a:custGeom>
              <a:avLst/>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5" name="Freeform 45"/>
            <p:cNvSpPr/>
            <p:nvPr/>
          </p:nvSpPr>
          <p:spPr bwMode="gray">
            <a:xfrm>
              <a:off x="5887347" y="1600200"/>
              <a:ext cx="1679163" cy="1385583"/>
            </a:xfrm>
            <a:custGeom>
              <a:avLst/>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path>
              </a:pathLst>
            </a:custGeom>
            <a:solidFill>
              <a:srgbClr val="B4FEC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6" name="Freeform 46"/>
            <p:cNvSpPr/>
            <p:nvPr/>
          </p:nvSpPr>
          <p:spPr bwMode="gray">
            <a:xfrm>
              <a:off x="4997189" y="2748110"/>
              <a:ext cx="450137" cy="197218"/>
            </a:xfrm>
            <a:custGeom>
              <a:avLst/>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7" name="Freeform 47"/>
            <p:cNvSpPr/>
            <p:nvPr/>
          </p:nvSpPr>
          <p:spPr bwMode="gray">
            <a:xfrm>
              <a:off x="4997189" y="2748110"/>
              <a:ext cx="450137" cy="197218"/>
            </a:xfrm>
            <a:custGeom>
              <a:avLst/>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chemeClr val="tx2">
                <a:lumMod val="60000"/>
                <a:lumOff val="4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8" name="Freeform 48"/>
            <p:cNvSpPr/>
            <p:nvPr/>
          </p:nvSpPr>
          <p:spPr bwMode="gray">
            <a:xfrm>
              <a:off x="5098343" y="2960498"/>
              <a:ext cx="1173391" cy="1021488"/>
            </a:xfrm>
            <a:custGeom>
              <a:avLst/>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9" name="Freeform 49"/>
            <p:cNvSpPr/>
            <p:nvPr/>
          </p:nvSpPr>
          <p:spPr bwMode="gray">
            <a:xfrm>
              <a:off x="5098343" y="2960498"/>
              <a:ext cx="1173391" cy="1021488"/>
            </a:xfrm>
            <a:custGeom>
              <a:avLst/>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0" name="Freeform 50"/>
            <p:cNvSpPr/>
            <p:nvPr/>
          </p:nvSpPr>
          <p:spPr bwMode="gray">
            <a:xfrm>
              <a:off x="5988502" y="3516754"/>
              <a:ext cx="207366" cy="262957"/>
            </a:xfrm>
            <a:custGeom>
              <a:avLst/>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1" name="Freeform 51"/>
            <p:cNvSpPr/>
            <p:nvPr/>
          </p:nvSpPr>
          <p:spPr bwMode="gray">
            <a:xfrm>
              <a:off x="5988502" y="3516754"/>
              <a:ext cx="207366" cy="262957"/>
            </a:xfrm>
            <a:custGeom>
              <a:avLst/>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path>
              </a:pathLst>
            </a:custGeom>
            <a:solidFill>
              <a:srgbClr val="7030A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2" name="Freeform 52"/>
            <p:cNvSpPr/>
            <p:nvPr/>
          </p:nvSpPr>
          <p:spPr bwMode="gray">
            <a:xfrm>
              <a:off x="5998617" y="2798678"/>
              <a:ext cx="986255" cy="1152967"/>
            </a:xfrm>
            <a:custGeom>
              <a:avLst/>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3" name="Freeform 53"/>
            <p:cNvSpPr/>
            <p:nvPr/>
          </p:nvSpPr>
          <p:spPr bwMode="gray">
            <a:xfrm>
              <a:off x="5998617" y="2798678"/>
              <a:ext cx="986255" cy="1152967"/>
            </a:xfrm>
            <a:custGeom>
              <a:avLst/>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path>
              </a:pathLst>
            </a:custGeom>
            <a:solidFill>
              <a:schemeClr val="accent3"/>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4" name="Freeform 54"/>
            <p:cNvSpPr/>
            <p:nvPr/>
          </p:nvSpPr>
          <p:spPr bwMode="gray">
            <a:xfrm>
              <a:off x="6428523" y="2874531"/>
              <a:ext cx="1320065" cy="1501891"/>
            </a:xfrm>
            <a:custGeom>
              <a:avLst/>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5" name="Freeform 55"/>
            <p:cNvSpPr/>
            <p:nvPr/>
          </p:nvSpPr>
          <p:spPr bwMode="gray">
            <a:xfrm>
              <a:off x="6428523" y="2874531"/>
              <a:ext cx="1320065" cy="1501891"/>
            </a:xfrm>
            <a:custGeom>
              <a:avLst/>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6" name="Freeform 56"/>
            <p:cNvSpPr/>
            <p:nvPr/>
          </p:nvSpPr>
          <p:spPr bwMode="gray">
            <a:xfrm>
              <a:off x="5341114" y="3810053"/>
              <a:ext cx="1132929" cy="814156"/>
            </a:xfrm>
            <a:custGeom>
              <a:avLst/>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7" name="Freeform 57"/>
            <p:cNvSpPr/>
            <p:nvPr/>
          </p:nvSpPr>
          <p:spPr bwMode="gray">
            <a:xfrm>
              <a:off x="5341114" y="3810053"/>
              <a:ext cx="1132929" cy="814156"/>
            </a:xfrm>
            <a:custGeom>
              <a:avLst/>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8" name="Freeform 58"/>
            <p:cNvSpPr/>
            <p:nvPr/>
          </p:nvSpPr>
          <p:spPr bwMode="gray">
            <a:xfrm>
              <a:off x="6231272" y="4073010"/>
              <a:ext cx="1234084" cy="1142853"/>
            </a:xfrm>
            <a:custGeom>
              <a:avLst/>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9" name="Freeform 59"/>
            <p:cNvSpPr/>
            <p:nvPr/>
          </p:nvSpPr>
          <p:spPr bwMode="gray">
            <a:xfrm>
              <a:off x="6231272" y="4073010"/>
              <a:ext cx="1234084" cy="1142853"/>
            </a:xfrm>
            <a:custGeom>
              <a:avLst/>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0" name="Freeform 60"/>
            <p:cNvSpPr/>
            <p:nvPr/>
          </p:nvSpPr>
          <p:spPr bwMode="gray">
            <a:xfrm>
              <a:off x="6823025" y="3946588"/>
              <a:ext cx="313579" cy="364095"/>
            </a:xfrm>
            <a:custGeom>
              <a:avLst/>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1" name="Freeform 61"/>
            <p:cNvSpPr/>
            <p:nvPr/>
          </p:nvSpPr>
          <p:spPr bwMode="gray">
            <a:xfrm>
              <a:off x="6823025" y="3946588"/>
              <a:ext cx="313579" cy="364095"/>
            </a:xfrm>
            <a:custGeom>
              <a:avLst/>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path>
              </a:pathLst>
            </a:custGeom>
            <a:solidFill>
              <a:schemeClr val="accent4">
                <a:lumMod val="9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2" name="Freeform 62"/>
            <p:cNvSpPr/>
            <p:nvPr/>
          </p:nvSpPr>
          <p:spPr bwMode="gray">
            <a:xfrm>
              <a:off x="7308566" y="4209545"/>
              <a:ext cx="364156" cy="389379"/>
            </a:xfrm>
            <a:custGeom>
              <a:avLst/>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3" name="Freeform 63"/>
            <p:cNvSpPr/>
            <p:nvPr/>
          </p:nvSpPr>
          <p:spPr bwMode="gray">
            <a:xfrm>
              <a:off x="7308566" y="4209545"/>
              <a:ext cx="364156" cy="389379"/>
            </a:xfrm>
            <a:custGeom>
              <a:avLst/>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path>
              </a:pathLst>
            </a:custGeom>
            <a:solidFill>
              <a:schemeClr val="accent6"/>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4" name="Freeform 64"/>
            <p:cNvSpPr/>
            <p:nvPr/>
          </p:nvSpPr>
          <p:spPr bwMode="gray">
            <a:xfrm>
              <a:off x="6914064" y="4533185"/>
              <a:ext cx="627157" cy="414663"/>
            </a:xfrm>
            <a:custGeom>
              <a:avLst/>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5" name="Freeform 65"/>
            <p:cNvSpPr/>
            <p:nvPr/>
          </p:nvSpPr>
          <p:spPr bwMode="gray">
            <a:xfrm>
              <a:off x="6914064" y="4533185"/>
              <a:ext cx="627157" cy="414663"/>
            </a:xfrm>
            <a:custGeom>
              <a:avLst/>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path>
              </a:pathLst>
            </a:custGeom>
            <a:solidFill>
              <a:srgbClr val="FFFF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6" name="Freeform 66"/>
            <p:cNvSpPr/>
            <p:nvPr/>
          </p:nvSpPr>
          <p:spPr bwMode="gray">
            <a:xfrm>
              <a:off x="4865688" y="4457332"/>
              <a:ext cx="1572951" cy="1249047"/>
            </a:xfrm>
            <a:custGeom>
              <a:avLst/>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7" name="Freeform 67"/>
            <p:cNvSpPr/>
            <p:nvPr/>
          </p:nvSpPr>
          <p:spPr bwMode="gray">
            <a:xfrm>
              <a:off x="4865688" y="4457332"/>
              <a:ext cx="1572951" cy="1249047"/>
            </a:xfrm>
            <a:custGeom>
              <a:avLst/>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8" name="Freeform 68"/>
            <p:cNvSpPr/>
            <p:nvPr/>
          </p:nvSpPr>
          <p:spPr bwMode="gray">
            <a:xfrm>
              <a:off x="5113516" y="5802460"/>
              <a:ext cx="637273" cy="379265"/>
            </a:xfrm>
            <a:custGeom>
              <a:avLst/>
              <a:gdLst>
                <a:gd name="T0" fmla="*/ 0 w 252"/>
                <a:gd name="T1" fmla="*/ 110 h 150"/>
                <a:gd name="T2" fmla="*/ 2 w 252"/>
                <a:gd name="T3" fmla="*/ 80 h 150"/>
                <a:gd name="T4" fmla="*/ 22 w 252"/>
                <a:gd name="T5" fmla="*/ 64 h 150"/>
                <a:gd name="T6" fmla="*/ 46 w 252"/>
                <a:gd name="T7" fmla="*/ 58 h 150"/>
                <a:gd name="T8" fmla="*/ 70 w 252"/>
                <a:gd name="T9" fmla="*/ 30 h 150"/>
                <a:gd name="T10" fmla="*/ 102 w 252"/>
                <a:gd name="T11" fmla="*/ 22 h 150"/>
                <a:gd name="T12" fmla="*/ 134 w 252"/>
                <a:gd name="T13" fmla="*/ 18 h 150"/>
                <a:gd name="T14" fmla="*/ 142 w 252"/>
                <a:gd name="T15" fmla="*/ 10 h 150"/>
                <a:gd name="T16" fmla="*/ 186 w 252"/>
                <a:gd name="T17" fmla="*/ 10 h 150"/>
                <a:gd name="T18" fmla="*/ 200 w 252"/>
                <a:gd name="T19" fmla="*/ 0 h 150"/>
                <a:gd name="T20" fmla="*/ 220 w 252"/>
                <a:gd name="T21" fmla="*/ 4 h 150"/>
                <a:gd name="T22" fmla="*/ 240 w 252"/>
                <a:gd name="T23" fmla="*/ 22 h 150"/>
                <a:gd name="T24" fmla="*/ 252 w 252"/>
                <a:gd name="T25" fmla="*/ 46 h 150"/>
                <a:gd name="T26" fmla="*/ 240 w 252"/>
                <a:gd name="T27" fmla="*/ 76 h 150"/>
                <a:gd name="T28" fmla="*/ 198 w 252"/>
                <a:gd name="T29" fmla="*/ 112 h 150"/>
                <a:gd name="T30" fmla="*/ 156 w 252"/>
                <a:gd name="T31" fmla="*/ 130 h 150"/>
                <a:gd name="T32" fmla="*/ 120 w 252"/>
                <a:gd name="T33" fmla="*/ 140 h 150"/>
                <a:gd name="T34" fmla="*/ 88 w 252"/>
                <a:gd name="T35" fmla="*/ 130 h 150"/>
                <a:gd name="T36" fmla="*/ 62 w 252"/>
                <a:gd name="T37" fmla="*/ 144 h 150"/>
                <a:gd name="T38" fmla="*/ 38 w 252"/>
                <a:gd name="T39" fmla="*/ 150 h 150"/>
                <a:gd name="T40" fmla="*/ 12 w 252"/>
                <a:gd name="T41" fmla="*/ 126 h 150"/>
                <a:gd name="T42" fmla="*/ 0 w 252"/>
                <a:gd name="T43" fmla="*/ 110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2"/>
                <a:gd name="T67" fmla="*/ 0 h 150"/>
                <a:gd name="T68" fmla="*/ 252 w 252"/>
                <a:gd name="T69" fmla="*/ 150 h 15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1" h="150">
                  <a:moveTo>
                    <a:pt x="0" y="110"/>
                  </a:moveTo>
                  <a:lnTo>
                    <a:pt x="2" y="80"/>
                  </a:lnTo>
                  <a:lnTo>
                    <a:pt x="22" y="64"/>
                  </a:lnTo>
                  <a:lnTo>
                    <a:pt x="46" y="58"/>
                  </a:lnTo>
                  <a:lnTo>
                    <a:pt x="70" y="30"/>
                  </a:lnTo>
                  <a:lnTo>
                    <a:pt x="102" y="22"/>
                  </a:lnTo>
                  <a:lnTo>
                    <a:pt x="134" y="18"/>
                  </a:lnTo>
                  <a:lnTo>
                    <a:pt x="142" y="10"/>
                  </a:lnTo>
                  <a:lnTo>
                    <a:pt x="186" y="10"/>
                  </a:lnTo>
                  <a:lnTo>
                    <a:pt x="200" y="0"/>
                  </a:lnTo>
                  <a:lnTo>
                    <a:pt x="220" y="4"/>
                  </a:lnTo>
                  <a:lnTo>
                    <a:pt x="240" y="22"/>
                  </a:lnTo>
                  <a:lnTo>
                    <a:pt x="252" y="46"/>
                  </a:lnTo>
                  <a:lnTo>
                    <a:pt x="240" y="76"/>
                  </a:lnTo>
                  <a:lnTo>
                    <a:pt x="198" y="112"/>
                  </a:lnTo>
                  <a:lnTo>
                    <a:pt x="156" y="130"/>
                  </a:lnTo>
                  <a:lnTo>
                    <a:pt x="120" y="140"/>
                  </a:lnTo>
                  <a:lnTo>
                    <a:pt x="88" y="130"/>
                  </a:lnTo>
                  <a:lnTo>
                    <a:pt x="62" y="144"/>
                  </a:lnTo>
                  <a:lnTo>
                    <a:pt x="38" y="150"/>
                  </a:lnTo>
                  <a:lnTo>
                    <a:pt x="12" y="126"/>
                  </a:lnTo>
                  <a:lnTo>
                    <a:pt x="0" y="110"/>
                  </a:lnTo>
                  <a:close/>
                </a:path>
              </a:pathLst>
            </a:custGeom>
            <a:solidFill>
              <a:srgbClr val="00B050"/>
            </a:solidFill>
            <a:ln w="0">
              <a:solidFill>
                <a:sysClr val="windowText" lastClr="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grpSp>
      <p:sp>
        <p:nvSpPr>
          <p:cNvPr id="181" name="Freeform 47"/>
          <p:cNvSpPr/>
          <p:nvPr/>
        </p:nvSpPr>
        <p:spPr bwMode="gray">
          <a:xfrm>
            <a:off x="917507" y="5049180"/>
            <a:ext cx="450137" cy="197218"/>
          </a:xfrm>
          <a:custGeom>
            <a:avLst/>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rgbClr val="FFC0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88" name="Rectangle 9"/>
          <p:cNvSpPr>
            <a:spLocks noChangeArrowheads="1"/>
          </p:cNvSpPr>
          <p:nvPr/>
        </p:nvSpPr>
        <p:spPr bwMode="auto">
          <a:xfrm>
            <a:off x="3635896" y="216891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서울</a:t>
            </a:r>
          </a:p>
        </p:txBody>
      </p:sp>
      <p:sp>
        <p:nvSpPr>
          <p:cNvPr id="189" name="Rectangle 9"/>
          <p:cNvSpPr>
            <a:spLocks noChangeArrowheads="1"/>
          </p:cNvSpPr>
          <p:nvPr/>
        </p:nvSpPr>
        <p:spPr bwMode="auto">
          <a:xfrm>
            <a:off x="3635896" y="2170840"/>
            <a:ext cx="288000" cy="288000"/>
          </a:xfrm>
          <a:prstGeom prst="rect">
            <a:avLst/>
          </a:prstGeom>
          <a:solidFill>
            <a:srgbClr val="C000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cxnSp>
        <p:nvCxnSpPr>
          <p:cNvPr id="191" name="직선 연결선 190"/>
          <p:cNvCxnSpPr/>
          <p:nvPr/>
        </p:nvCxnSpPr>
        <p:spPr>
          <a:xfrm>
            <a:off x="5230010" y="2204864"/>
            <a:ext cx="12961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2" name="직선 연결선 191"/>
          <p:cNvCxnSpPr/>
          <p:nvPr/>
        </p:nvCxnSpPr>
        <p:spPr>
          <a:xfrm>
            <a:off x="6708969" y="2204864"/>
            <a:ext cx="12961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6670170" y="1955340"/>
            <a:ext cx="1369479"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400">
                <a:solidFill>
                  <a:srgbClr val="000000"/>
                </a:solidFill>
                <a:latin typeface="NOVA Bold"/>
                <a:ea typeface="NOVA Bold"/>
                <a:cs typeface="Arial Narrow" pitchFamily="34" charset="0"/>
              </a:rPr>
              <a:t>’16.1~8</a:t>
            </a:r>
            <a:r>
              <a:rPr lang="ko-KR" altLang="en-US" sz="1400">
                <a:solidFill>
                  <a:srgbClr val="000000"/>
                </a:solidFill>
                <a:latin typeface="NOVA Bold"/>
                <a:ea typeface="NOVA Bold"/>
                <a:cs typeface="Arial Narrow" pitchFamily="34" charset="0"/>
              </a:rPr>
              <a:t>월</a:t>
            </a:r>
          </a:p>
        </p:txBody>
      </p:sp>
      <p:sp>
        <p:nvSpPr>
          <p:cNvPr id="194" name="TextBox 193"/>
          <p:cNvSpPr txBox="1"/>
          <p:nvPr/>
        </p:nvSpPr>
        <p:spPr>
          <a:xfrm>
            <a:off x="5148064" y="1955340"/>
            <a:ext cx="1378090"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400">
                <a:solidFill>
                  <a:srgbClr val="000000"/>
                </a:solidFill>
                <a:latin typeface="NOVA Bold"/>
                <a:ea typeface="NOVA Bold"/>
                <a:cs typeface="Arial Narrow" pitchFamily="34" charset="0"/>
              </a:rPr>
              <a:t>’15.1~8</a:t>
            </a:r>
            <a:r>
              <a:rPr lang="ko-KR" altLang="en-US" sz="1400">
                <a:solidFill>
                  <a:srgbClr val="000000"/>
                </a:solidFill>
                <a:latin typeface="NOVA Bold"/>
                <a:ea typeface="NOVA Bold"/>
                <a:cs typeface="Arial Narrow" pitchFamily="34" charset="0"/>
              </a:rPr>
              <a:t>월</a:t>
            </a:r>
          </a:p>
        </p:txBody>
      </p:sp>
      <p:cxnSp>
        <p:nvCxnSpPr>
          <p:cNvPr id="195" name="직선 연결선 194"/>
          <p:cNvCxnSpPr/>
          <p:nvPr/>
        </p:nvCxnSpPr>
        <p:spPr>
          <a:xfrm>
            <a:off x="8209872" y="2202360"/>
            <a:ext cx="7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8171073" y="1952836"/>
            <a:ext cx="684739"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400">
                <a:solidFill>
                  <a:srgbClr val="000000"/>
                </a:solidFill>
                <a:latin typeface="NOVA Bold"/>
                <a:ea typeface="NOVA Bold"/>
                <a:cs typeface="Arial Narrow" pitchFamily="34" charset="0"/>
              </a:rPr>
              <a:t>증감</a:t>
            </a:r>
          </a:p>
        </p:txBody>
      </p:sp>
      <p:sp>
        <p:nvSpPr>
          <p:cNvPr id="199" name="Rectangle 9"/>
          <p:cNvSpPr>
            <a:spLocks noChangeArrowheads="1"/>
          </p:cNvSpPr>
          <p:nvPr/>
        </p:nvSpPr>
        <p:spPr bwMode="auto">
          <a:xfrm>
            <a:off x="3635896" y="2600908"/>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제주</a:t>
            </a:r>
          </a:p>
        </p:txBody>
      </p:sp>
      <p:sp>
        <p:nvSpPr>
          <p:cNvPr id="200" name="Rectangle 9"/>
          <p:cNvSpPr>
            <a:spLocks noChangeArrowheads="1"/>
          </p:cNvSpPr>
          <p:nvPr/>
        </p:nvSpPr>
        <p:spPr bwMode="auto">
          <a:xfrm>
            <a:off x="3635896" y="3032956"/>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인천</a:t>
            </a:r>
          </a:p>
        </p:txBody>
      </p:sp>
      <p:sp>
        <p:nvSpPr>
          <p:cNvPr id="201" name="Rectangle 9"/>
          <p:cNvSpPr>
            <a:spLocks noChangeArrowheads="1"/>
          </p:cNvSpPr>
          <p:nvPr/>
        </p:nvSpPr>
        <p:spPr bwMode="auto">
          <a:xfrm>
            <a:off x="3635896" y="3465004"/>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부산</a:t>
            </a:r>
          </a:p>
        </p:txBody>
      </p:sp>
      <p:sp>
        <p:nvSpPr>
          <p:cNvPr id="202" name="Rectangle 9"/>
          <p:cNvSpPr>
            <a:spLocks noChangeArrowheads="1"/>
          </p:cNvSpPr>
          <p:nvPr/>
        </p:nvSpPr>
        <p:spPr bwMode="auto">
          <a:xfrm>
            <a:off x="3635896" y="389705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경기</a:t>
            </a:r>
          </a:p>
        </p:txBody>
      </p:sp>
      <p:sp>
        <p:nvSpPr>
          <p:cNvPr id="203" name="Rectangle 9"/>
          <p:cNvSpPr>
            <a:spLocks noChangeArrowheads="1"/>
          </p:cNvSpPr>
          <p:nvPr/>
        </p:nvSpPr>
        <p:spPr bwMode="auto">
          <a:xfrm>
            <a:off x="3635896" y="605729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대전</a:t>
            </a:r>
          </a:p>
        </p:txBody>
      </p:sp>
      <p:sp>
        <p:nvSpPr>
          <p:cNvPr id="205" name="Rectangle 9"/>
          <p:cNvSpPr>
            <a:spLocks noChangeArrowheads="1"/>
          </p:cNvSpPr>
          <p:nvPr/>
        </p:nvSpPr>
        <p:spPr bwMode="auto">
          <a:xfrm>
            <a:off x="3635896" y="5625244"/>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강원</a:t>
            </a:r>
          </a:p>
        </p:txBody>
      </p:sp>
      <p:sp>
        <p:nvSpPr>
          <p:cNvPr id="206" name="Rectangle 9"/>
          <p:cNvSpPr>
            <a:spLocks noChangeArrowheads="1"/>
          </p:cNvSpPr>
          <p:nvPr/>
        </p:nvSpPr>
        <p:spPr bwMode="auto">
          <a:xfrm>
            <a:off x="3635896" y="5193196"/>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광주</a:t>
            </a:r>
          </a:p>
        </p:txBody>
      </p:sp>
      <p:sp>
        <p:nvSpPr>
          <p:cNvPr id="207" name="Rectangle 9"/>
          <p:cNvSpPr>
            <a:spLocks noChangeArrowheads="1"/>
          </p:cNvSpPr>
          <p:nvPr/>
        </p:nvSpPr>
        <p:spPr bwMode="auto">
          <a:xfrm>
            <a:off x="3635896" y="4761148"/>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충북</a:t>
            </a:r>
          </a:p>
        </p:txBody>
      </p:sp>
      <p:sp>
        <p:nvSpPr>
          <p:cNvPr id="208" name="Rectangle 9"/>
          <p:cNvSpPr>
            <a:spLocks noChangeArrowheads="1"/>
          </p:cNvSpPr>
          <p:nvPr/>
        </p:nvSpPr>
        <p:spPr bwMode="auto">
          <a:xfrm>
            <a:off x="3635896" y="4329100"/>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대구</a:t>
            </a:r>
          </a:p>
        </p:txBody>
      </p:sp>
      <p:sp>
        <p:nvSpPr>
          <p:cNvPr id="211" name="Rectangle 9"/>
          <p:cNvSpPr>
            <a:spLocks noChangeArrowheads="1"/>
          </p:cNvSpPr>
          <p:nvPr/>
        </p:nvSpPr>
        <p:spPr bwMode="auto">
          <a:xfrm>
            <a:off x="3635896" y="2600908"/>
            <a:ext cx="288000" cy="288000"/>
          </a:xfrm>
          <a:prstGeom prst="rect">
            <a:avLst/>
          </a:prstGeom>
          <a:solidFill>
            <a:srgbClr val="00B05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2" name="Rectangle 9"/>
          <p:cNvSpPr>
            <a:spLocks noChangeArrowheads="1"/>
          </p:cNvSpPr>
          <p:nvPr/>
        </p:nvSpPr>
        <p:spPr bwMode="auto">
          <a:xfrm>
            <a:off x="3635896" y="3032988"/>
            <a:ext cx="288000" cy="288000"/>
          </a:xfrm>
          <a:prstGeom prst="rect">
            <a:avLst/>
          </a:prstGeom>
          <a:solidFill>
            <a:schemeClr val="bg1">
              <a:lumMod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3" name="Rectangle 9"/>
          <p:cNvSpPr>
            <a:spLocks noChangeArrowheads="1"/>
          </p:cNvSpPr>
          <p:nvPr/>
        </p:nvSpPr>
        <p:spPr bwMode="auto">
          <a:xfrm>
            <a:off x="3635928" y="3465004"/>
            <a:ext cx="288000" cy="288000"/>
          </a:xfrm>
          <a:prstGeom prst="rect">
            <a:avLst/>
          </a:prstGeom>
          <a:solidFill>
            <a:srgbClr val="FFFF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000000"/>
                </a:solidFill>
                <a:latin typeface="NOVA Bold" panose="00000800000000000000" pitchFamily="2" charset="-127"/>
                <a:ea typeface="NOVA Bold" panose="00000800000000000000" pitchFamily="2" charset="-127"/>
              </a:rPr>
              <a:t>4</a:t>
            </a:r>
            <a:endParaRPr lang="ko-KR" altLang="en-US" sz="12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214" name="Rectangle 9"/>
          <p:cNvSpPr>
            <a:spLocks noChangeArrowheads="1"/>
          </p:cNvSpPr>
          <p:nvPr/>
        </p:nvSpPr>
        <p:spPr bwMode="auto">
          <a:xfrm>
            <a:off x="3635896" y="3897084"/>
            <a:ext cx="288000" cy="288000"/>
          </a:xfrm>
          <a:prstGeom prst="rect">
            <a:avLst/>
          </a:prstGeom>
          <a:solidFill>
            <a:schemeClr val="accent2">
              <a:lumMod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5" name="Rectangle 9"/>
          <p:cNvSpPr>
            <a:spLocks noChangeArrowheads="1"/>
          </p:cNvSpPr>
          <p:nvPr/>
        </p:nvSpPr>
        <p:spPr bwMode="auto">
          <a:xfrm>
            <a:off x="3635896" y="4329100"/>
            <a:ext cx="288000" cy="288000"/>
          </a:xfrm>
          <a:prstGeom prst="rect">
            <a:avLst/>
          </a:prstGeom>
          <a:solidFill>
            <a:schemeClr val="bg2">
              <a:lumMod val="50000"/>
              <a:lumOff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6" name="Rectangle 9"/>
          <p:cNvSpPr>
            <a:spLocks noChangeArrowheads="1"/>
          </p:cNvSpPr>
          <p:nvPr/>
        </p:nvSpPr>
        <p:spPr bwMode="auto">
          <a:xfrm>
            <a:off x="3635896" y="4761148"/>
            <a:ext cx="288000" cy="288000"/>
          </a:xfrm>
          <a:prstGeom prst="rect">
            <a:avLst/>
          </a:prstGeom>
          <a:solidFill>
            <a:schemeClr val="accent3"/>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7" name="Rectangle 9"/>
          <p:cNvSpPr>
            <a:spLocks noChangeArrowheads="1"/>
          </p:cNvSpPr>
          <p:nvPr/>
        </p:nvSpPr>
        <p:spPr bwMode="auto">
          <a:xfrm>
            <a:off x="3635896" y="5193228"/>
            <a:ext cx="288000" cy="288000"/>
          </a:xfrm>
          <a:prstGeom prst="rect">
            <a:avLst/>
          </a:prstGeom>
          <a:solidFill>
            <a:srgbClr val="FFC0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8" name="Rectangle 9"/>
          <p:cNvSpPr>
            <a:spLocks noChangeArrowheads="1"/>
          </p:cNvSpPr>
          <p:nvPr/>
        </p:nvSpPr>
        <p:spPr bwMode="auto">
          <a:xfrm>
            <a:off x="3635896" y="5625276"/>
            <a:ext cx="288000" cy="288000"/>
          </a:xfrm>
          <a:prstGeom prst="rect">
            <a:avLst/>
          </a:prstGeom>
          <a:solidFill>
            <a:srgbClr val="B4FEC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en-US" altLang="ko-KR" sz="1200" kern="0">
                <a:solidFill>
                  <a:prstClr val="black"/>
                </a:solidFill>
                <a:latin typeface="NOVA Bold" panose="00000800000000000000" pitchFamily="2" charset="-127"/>
                <a:ea typeface="NOVA Bold" panose="00000800000000000000" pitchFamily="2" charset="-127"/>
              </a:rPr>
              <a:t>9</a:t>
            </a:r>
            <a:endParaRPr lang="ko-KR" altLang="en-US" sz="1200" kern="0">
              <a:solidFill>
                <a:prstClr val="black"/>
              </a:solidFill>
              <a:latin typeface="NOVA Bold" panose="00000800000000000000" pitchFamily="2" charset="-127"/>
              <a:ea typeface="NOVA Bold" panose="00000800000000000000" pitchFamily="2" charset="-127"/>
            </a:endParaRPr>
          </a:p>
        </p:txBody>
      </p:sp>
      <p:sp>
        <p:nvSpPr>
          <p:cNvPr id="219" name="Rectangle 9"/>
          <p:cNvSpPr>
            <a:spLocks noChangeArrowheads="1"/>
          </p:cNvSpPr>
          <p:nvPr/>
        </p:nvSpPr>
        <p:spPr bwMode="auto">
          <a:xfrm>
            <a:off x="3635896" y="6057324"/>
            <a:ext cx="288000" cy="288000"/>
          </a:xfrm>
          <a:prstGeom prst="rect">
            <a:avLst/>
          </a:prstGeom>
          <a:solidFill>
            <a:srgbClr val="7030A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21" name="모서리가 둥근 직사각형 220"/>
          <p:cNvSpPr/>
          <p:nvPr/>
        </p:nvSpPr>
        <p:spPr>
          <a:xfrm>
            <a:off x="5234307" y="225277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76.8%</a:t>
            </a:r>
            <a:endParaRPr lang="ko-KR" altLang="en-US" sz="1200">
              <a:solidFill>
                <a:srgbClr val="000000"/>
              </a:solidFill>
            </a:endParaRPr>
          </a:p>
        </p:txBody>
      </p:sp>
      <p:sp>
        <p:nvSpPr>
          <p:cNvPr id="222" name="모서리가 둥근 직사각형 221"/>
          <p:cNvSpPr/>
          <p:nvPr/>
        </p:nvSpPr>
        <p:spPr>
          <a:xfrm>
            <a:off x="6660232" y="225277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75.8%</a:t>
            </a:r>
            <a:endParaRPr lang="ko-KR" altLang="en-US" sz="1200">
              <a:solidFill>
                <a:srgbClr val="000000"/>
              </a:solidFill>
            </a:endParaRPr>
          </a:p>
        </p:txBody>
      </p:sp>
      <p:sp>
        <p:nvSpPr>
          <p:cNvPr id="223" name="모서리가 둥근 직사각형 222"/>
          <p:cNvSpPr/>
          <p:nvPr/>
        </p:nvSpPr>
        <p:spPr>
          <a:xfrm>
            <a:off x="8165282" y="2252778"/>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24" name="모서리가 둥근 직사각형 223"/>
          <p:cNvSpPr/>
          <p:nvPr/>
        </p:nvSpPr>
        <p:spPr>
          <a:xfrm>
            <a:off x="5234307" y="267291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11.8%</a:t>
            </a:r>
            <a:endParaRPr lang="ko-KR" altLang="en-US" sz="1200">
              <a:solidFill>
                <a:srgbClr val="000000"/>
              </a:solidFill>
            </a:endParaRPr>
          </a:p>
        </p:txBody>
      </p:sp>
      <p:sp>
        <p:nvSpPr>
          <p:cNvPr id="225" name="모서리가 둥근 직사각형 224"/>
          <p:cNvSpPr/>
          <p:nvPr/>
        </p:nvSpPr>
        <p:spPr>
          <a:xfrm>
            <a:off x="6660232" y="267291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13.5%</a:t>
            </a:r>
            <a:endParaRPr lang="ko-KR" altLang="en-US" sz="1200">
              <a:solidFill>
                <a:srgbClr val="000000"/>
              </a:solidFill>
            </a:endParaRPr>
          </a:p>
        </p:txBody>
      </p:sp>
      <p:sp>
        <p:nvSpPr>
          <p:cNvPr id="226" name="모서리가 둥근 직사각형 225"/>
          <p:cNvSpPr/>
          <p:nvPr/>
        </p:nvSpPr>
        <p:spPr>
          <a:xfrm>
            <a:off x="8165282" y="267291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27" name="모서리가 둥근 직사각형 226"/>
          <p:cNvSpPr/>
          <p:nvPr/>
        </p:nvSpPr>
        <p:spPr>
          <a:xfrm>
            <a:off x="5220072" y="310496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8.7%</a:t>
            </a:r>
            <a:endParaRPr lang="ko-KR" altLang="en-US" sz="1200">
              <a:solidFill>
                <a:srgbClr val="000000"/>
              </a:solidFill>
            </a:endParaRPr>
          </a:p>
        </p:txBody>
      </p:sp>
      <p:sp>
        <p:nvSpPr>
          <p:cNvPr id="228" name="모서리가 둥근 직사각형 227"/>
          <p:cNvSpPr/>
          <p:nvPr/>
        </p:nvSpPr>
        <p:spPr>
          <a:xfrm>
            <a:off x="6645997" y="310496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7.2%</a:t>
            </a:r>
            <a:endParaRPr lang="ko-KR" altLang="en-US" sz="1200">
              <a:solidFill>
                <a:srgbClr val="000000"/>
              </a:solidFill>
            </a:endParaRPr>
          </a:p>
        </p:txBody>
      </p:sp>
      <p:sp>
        <p:nvSpPr>
          <p:cNvPr id="229" name="모서리가 둥근 직사각형 228"/>
          <p:cNvSpPr/>
          <p:nvPr/>
        </p:nvSpPr>
        <p:spPr>
          <a:xfrm>
            <a:off x="8165282" y="3104964"/>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0" name="모서리가 둥근 직사각형 229"/>
          <p:cNvSpPr/>
          <p:nvPr/>
        </p:nvSpPr>
        <p:spPr>
          <a:xfrm>
            <a:off x="5220072" y="353701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1.2%</a:t>
            </a:r>
            <a:endParaRPr lang="ko-KR" altLang="en-US" sz="1200">
              <a:solidFill>
                <a:srgbClr val="000000"/>
              </a:solidFill>
            </a:endParaRPr>
          </a:p>
        </p:txBody>
      </p:sp>
      <p:sp>
        <p:nvSpPr>
          <p:cNvPr id="231" name="모서리가 둥근 직사각형 230"/>
          <p:cNvSpPr/>
          <p:nvPr/>
        </p:nvSpPr>
        <p:spPr>
          <a:xfrm>
            <a:off x="6645997" y="353701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1.9%</a:t>
            </a:r>
            <a:endParaRPr lang="ko-KR" altLang="en-US" sz="1200">
              <a:solidFill>
                <a:srgbClr val="000000"/>
              </a:solidFill>
            </a:endParaRPr>
          </a:p>
        </p:txBody>
      </p:sp>
      <p:sp>
        <p:nvSpPr>
          <p:cNvPr id="232" name="모서리가 둥근 직사각형 231"/>
          <p:cNvSpPr/>
          <p:nvPr/>
        </p:nvSpPr>
        <p:spPr>
          <a:xfrm>
            <a:off x="8165282" y="3537012"/>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3" name="모서리가 둥근 직사각형 232"/>
          <p:cNvSpPr/>
          <p:nvPr/>
        </p:nvSpPr>
        <p:spPr>
          <a:xfrm>
            <a:off x="5234307" y="3980970"/>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1.1%</a:t>
            </a:r>
            <a:endParaRPr lang="ko-KR" altLang="en-US" sz="1200">
              <a:solidFill>
                <a:srgbClr val="000000"/>
              </a:solidFill>
            </a:endParaRPr>
          </a:p>
        </p:txBody>
      </p:sp>
      <p:sp>
        <p:nvSpPr>
          <p:cNvPr id="234" name="모서리가 둥근 직사각형 233"/>
          <p:cNvSpPr/>
          <p:nvPr/>
        </p:nvSpPr>
        <p:spPr>
          <a:xfrm>
            <a:off x="6660232" y="3980970"/>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1.3%</a:t>
            </a:r>
            <a:endParaRPr lang="ko-KR" altLang="en-US" sz="1200">
              <a:solidFill>
                <a:srgbClr val="000000"/>
              </a:solidFill>
            </a:endParaRPr>
          </a:p>
        </p:txBody>
      </p:sp>
      <p:sp>
        <p:nvSpPr>
          <p:cNvPr id="235" name="모서리가 둥근 직사각형 234"/>
          <p:cNvSpPr/>
          <p:nvPr/>
        </p:nvSpPr>
        <p:spPr>
          <a:xfrm>
            <a:off x="8165282" y="3980970"/>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6" name="모서리가 둥근 직사각형 235"/>
          <p:cNvSpPr/>
          <p:nvPr/>
        </p:nvSpPr>
        <p:spPr>
          <a:xfrm>
            <a:off x="5220072" y="440110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0.09%</a:t>
            </a:r>
            <a:endParaRPr lang="ko-KR" altLang="en-US" sz="1200">
              <a:solidFill>
                <a:srgbClr val="000000"/>
              </a:solidFill>
            </a:endParaRPr>
          </a:p>
        </p:txBody>
      </p:sp>
      <p:sp>
        <p:nvSpPr>
          <p:cNvPr id="237" name="모서리가 둥근 직사각형 236"/>
          <p:cNvSpPr/>
          <p:nvPr/>
        </p:nvSpPr>
        <p:spPr>
          <a:xfrm>
            <a:off x="6645997" y="440110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0.11%</a:t>
            </a:r>
            <a:endParaRPr lang="ko-KR" altLang="en-US" sz="1200">
              <a:solidFill>
                <a:srgbClr val="000000"/>
              </a:solidFill>
            </a:endParaRPr>
          </a:p>
        </p:txBody>
      </p:sp>
      <p:sp>
        <p:nvSpPr>
          <p:cNvPr id="238" name="모서리가 둥근 직사각형 237"/>
          <p:cNvSpPr/>
          <p:nvPr/>
        </p:nvSpPr>
        <p:spPr>
          <a:xfrm>
            <a:off x="8165282" y="4401108"/>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9" name="모서리가 둥근 직사각형 238"/>
          <p:cNvSpPr/>
          <p:nvPr/>
        </p:nvSpPr>
        <p:spPr>
          <a:xfrm>
            <a:off x="5234307" y="484506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0.07%</a:t>
            </a:r>
            <a:endParaRPr lang="ko-KR" altLang="en-US" sz="1200">
              <a:solidFill>
                <a:srgbClr val="000000"/>
              </a:solidFill>
            </a:endParaRPr>
          </a:p>
        </p:txBody>
      </p:sp>
      <p:sp>
        <p:nvSpPr>
          <p:cNvPr id="240" name="모서리가 둥근 직사각형 239"/>
          <p:cNvSpPr/>
          <p:nvPr/>
        </p:nvSpPr>
        <p:spPr>
          <a:xfrm>
            <a:off x="6660232" y="484506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0.09%</a:t>
            </a:r>
            <a:endParaRPr lang="ko-KR" altLang="en-US" sz="1200">
              <a:solidFill>
                <a:srgbClr val="000000"/>
              </a:solidFill>
            </a:endParaRPr>
          </a:p>
        </p:txBody>
      </p:sp>
      <p:sp>
        <p:nvSpPr>
          <p:cNvPr id="241" name="모서리가 둥근 직사각형 240"/>
          <p:cNvSpPr/>
          <p:nvPr/>
        </p:nvSpPr>
        <p:spPr>
          <a:xfrm>
            <a:off x="8165282" y="484506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2" name="모서리가 둥근 직사각형 241"/>
          <p:cNvSpPr/>
          <p:nvPr/>
        </p:nvSpPr>
        <p:spPr>
          <a:xfrm>
            <a:off x="5220072" y="527711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0.07%</a:t>
            </a:r>
            <a:endParaRPr lang="ko-KR" altLang="en-US" sz="1200">
              <a:solidFill>
                <a:srgbClr val="000000"/>
              </a:solidFill>
            </a:endParaRPr>
          </a:p>
        </p:txBody>
      </p:sp>
      <p:sp>
        <p:nvSpPr>
          <p:cNvPr id="243" name="모서리가 둥근 직사각형 242"/>
          <p:cNvSpPr/>
          <p:nvPr/>
        </p:nvSpPr>
        <p:spPr>
          <a:xfrm>
            <a:off x="6645997" y="527711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0.04%</a:t>
            </a:r>
            <a:endParaRPr lang="ko-KR" altLang="en-US" sz="1200">
              <a:solidFill>
                <a:srgbClr val="000000"/>
              </a:solidFill>
            </a:endParaRPr>
          </a:p>
        </p:txBody>
      </p:sp>
      <p:sp>
        <p:nvSpPr>
          <p:cNvPr id="244" name="모서리가 둥근 직사각형 243"/>
          <p:cNvSpPr/>
          <p:nvPr/>
        </p:nvSpPr>
        <p:spPr>
          <a:xfrm>
            <a:off x="8165282" y="5277114"/>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5" name="모서리가 둥근 직사각형 244"/>
          <p:cNvSpPr/>
          <p:nvPr/>
        </p:nvSpPr>
        <p:spPr>
          <a:xfrm>
            <a:off x="5220072" y="570916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0.12%</a:t>
            </a:r>
            <a:endParaRPr lang="ko-KR" altLang="en-US" sz="1200">
              <a:solidFill>
                <a:srgbClr val="000000"/>
              </a:solidFill>
            </a:endParaRPr>
          </a:p>
        </p:txBody>
      </p:sp>
      <p:sp>
        <p:nvSpPr>
          <p:cNvPr id="246" name="모서리가 둥근 직사각형 245"/>
          <p:cNvSpPr/>
          <p:nvPr/>
        </p:nvSpPr>
        <p:spPr>
          <a:xfrm>
            <a:off x="6645997" y="570916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0.04%</a:t>
            </a:r>
            <a:endParaRPr lang="ko-KR" altLang="en-US" sz="1200">
              <a:solidFill>
                <a:srgbClr val="000000"/>
              </a:solidFill>
            </a:endParaRPr>
          </a:p>
        </p:txBody>
      </p:sp>
      <p:sp>
        <p:nvSpPr>
          <p:cNvPr id="247" name="모서리가 둥근 직사각형 246"/>
          <p:cNvSpPr/>
          <p:nvPr/>
        </p:nvSpPr>
        <p:spPr>
          <a:xfrm>
            <a:off x="8165282" y="5709162"/>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8" name="모서리가 둥근 직사각형 247"/>
          <p:cNvSpPr/>
          <p:nvPr/>
        </p:nvSpPr>
        <p:spPr>
          <a:xfrm>
            <a:off x="5220072" y="610520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0.03%</a:t>
            </a:r>
            <a:endParaRPr lang="ko-KR" altLang="en-US" sz="1200">
              <a:solidFill>
                <a:srgbClr val="000000"/>
              </a:solidFill>
            </a:endParaRPr>
          </a:p>
        </p:txBody>
      </p:sp>
      <p:sp>
        <p:nvSpPr>
          <p:cNvPr id="249" name="모서리가 둥근 직사각형 248"/>
          <p:cNvSpPr/>
          <p:nvPr/>
        </p:nvSpPr>
        <p:spPr>
          <a:xfrm>
            <a:off x="6645997" y="610520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0.03%</a:t>
            </a:r>
            <a:endParaRPr lang="ko-KR" altLang="en-US" sz="1200">
              <a:solidFill>
                <a:srgbClr val="000000"/>
              </a:solidFill>
            </a:endParaRPr>
          </a:p>
        </p:txBody>
      </p:sp>
      <p:sp>
        <p:nvSpPr>
          <p:cNvPr id="250" name="모서리가 둥근 직사각형 249"/>
          <p:cNvSpPr/>
          <p:nvPr/>
        </p:nvSpPr>
        <p:spPr>
          <a:xfrm>
            <a:off x="8165282" y="610520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 </a:t>
            </a:r>
            <a:endParaRPr lang="ko-KR" altLang="en-US" sz="1200">
              <a:solidFill>
                <a:srgbClr val="000000"/>
              </a:solidFill>
            </a:endParaRPr>
          </a:p>
        </p:txBody>
      </p:sp>
    </p:spTree>
    <p:extLst>
      <p:ext uri="{BB962C8B-B14F-4D97-AF65-F5344CB8AC3E}">
        <p14:creationId xmlns:p14="http://schemas.microsoft.com/office/powerpoint/2010/main" val="2737196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이용금액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7" name="직사각형 16"/>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중국인 관광객 국내 소비는 상위 </a:t>
            </a:r>
            <a:r>
              <a:rPr lang="en-US" altLang="ko-KR" sz="1600" spc="50">
                <a:ln>
                  <a:solidFill>
                    <a:prstClr val="black">
                      <a:alpha val="20000"/>
                    </a:prstClr>
                  </a:solidFill>
                </a:ln>
                <a:solidFill>
                  <a:srgbClr val="000000"/>
                </a:solidFill>
                <a:latin typeface="NOVA Bold"/>
                <a:ea typeface="NOVA Bold"/>
                <a:cs typeface="Arial" pitchFamily="34" charset="0"/>
              </a:rPr>
              <a:t>5</a:t>
            </a:r>
            <a:r>
              <a:rPr lang="ko-KR" altLang="en-US" sz="1600" spc="50">
                <a:ln>
                  <a:solidFill>
                    <a:prstClr val="black">
                      <a:alpha val="20000"/>
                    </a:prstClr>
                  </a:solidFill>
                </a:ln>
                <a:solidFill>
                  <a:srgbClr val="000000"/>
                </a:solidFill>
                <a:latin typeface="NOVA Bold"/>
                <a:ea typeface="NOVA Bold"/>
                <a:cs typeface="Arial" pitchFamily="34" charset="0"/>
              </a:rPr>
              <a:t>개 지역에서 모두 발생한다고 할 수 있을 정도로 집중되어 있고</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공항이 위치한 인천을 </a:t>
            </a:r>
            <a:r>
              <a:rPr lang="ko-KR" altLang="en-US" sz="1600" spc="50">
                <a:ln>
                  <a:solidFill>
                    <a:prstClr val="black">
                      <a:alpha val="20000"/>
                    </a:prstClr>
                  </a:solidFill>
                </a:ln>
                <a:latin typeface="NOVA Bold"/>
                <a:ea typeface="NOVA Bold"/>
                <a:cs typeface="Arial" pitchFamily="34" charset="0"/>
              </a:rPr>
              <a:t>제외하면 </a:t>
            </a:r>
            <a:r>
              <a:rPr lang="en-US" altLang="ko-KR" sz="1600" spc="50">
                <a:ln>
                  <a:solidFill>
                    <a:prstClr val="black">
                      <a:alpha val="20000"/>
                    </a:prstClr>
                  </a:solidFill>
                </a:ln>
                <a:latin typeface="NOVA Bold"/>
                <a:ea typeface="NOVA Bold"/>
                <a:cs typeface="Arial" pitchFamily="34" charset="0"/>
              </a:rPr>
              <a:t>&lt;</a:t>
            </a:r>
            <a:r>
              <a:rPr lang="ko-KR" altLang="en-US" sz="1600" spc="50">
                <a:ln>
                  <a:solidFill>
                    <a:prstClr val="black">
                      <a:alpha val="20000"/>
                    </a:prstClr>
                  </a:solidFill>
                </a:ln>
                <a:latin typeface="NOVA Bold"/>
                <a:ea typeface="NOVA Bold"/>
                <a:cs typeface="Arial" pitchFamily="34" charset="0"/>
              </a:rPr>
              <a:t>서울</a:t>
            </a:r>
            <a:r>
              <a:rPr lang="en-US" altLang="ko-KR" sz="1600" spc="50">
                <a:ln>
                  <a:solidFill>
                    <a:prstClr val="black">
                      <a:alpha val="20000"/>
                    </a:prstClr>
                  </a:solidFill>
                </a:ln>
                <a:latin typeface="NOVA Bold"/>
                <a:ea typeface="NOVA Bold"/>
                <a:cs typeface="Arial" pitchFamily="34" charset="0"/>
              </a:rPr>
              <a:t>&gt;, &lt;</a:t>
            </a:r>
            <a:r>
              <a:rPr lang="ko-KR" altLang="en-US" sz="1600" spc="50">
                <a:ln>
                  <a:solidFill>
                    <a:prstClr val="black">
                      <a:alpha val="20000"/>
                    </a:prstClr>
                  </a:solidFill>
                </a:ln>
                <a:latin typeface="NOVA Bold"/>
                <a:ea typeface="NOVA Bold"/>
                <a:cs typeface="Arial" pitchFamily="34" charset="0"/>
              </a:rPr>
              <a:t>제주</a:t>
            </a:r>
            <a:r>
              <a:rPr lang="en-US" altLang="ko-KR" sz="1600" spc="50">
                <a:ln>
                  <a:solidFill>
                    <a:prstClr val="black">
                      <a:alpha val="20000"/>
                    </a:prstClr>
                  </a:solidFill>
                </a:ln>
                <a:latin typeface="NOVA Bold"/>
                <a:ea typeface="NOVA Bold"/>
                <a:cs typeface="Arial" pitchFamily="34" charset="0"/>
              </a:rPr>
              <a:t>&gt;, &lt;</a:t>
            </a:r>
            <a:r>
              <a:rPr lang="ko-KR" altLang="en-US" sz="1600" spc="50">
                <a:ln>
                  <a:solidFill>
                    <a:prstClr val="black">
                      <a:alpha val="20000"/>
                    </a:prstClr>
                  </a:solidFill>
                </a:ln>
                <a:latin typeface="NOVA Bold"/>
                <a:ea typeface="NOVA Bold"/>
                <a:cs typeface="Arial" pitchFamily="34" charset="0"/>
              </a:rPr>
              <a:t>부산</a:t>
            </a:r>
            <a:r>
              <a:rPr lang="en-US" altLang="ko-KR" sz="1600" spc="50">
                <a:ln>
                  <a:solidFill>
                    <a:prstClr val="black">
                      <a:alpha val="20000"/>
                    </a:prstClr>
                  </a:solidFill>
                </a:ln>
                <a:latin typeface="NOVA Bold"/>
                <a:ea typeface="NOVA Bold"/>
                <a:cs typeface="Arial" pitchFamily="34" charset="0"/>
              </a:rPr>
              <a:t>&gt;</a:t>
            </a:r>
            <a:r>
              <a:rPr lang="ko-KR" altLang="en-US" sz="1600" spc="50">
                <a:ln>
                  <a:solidFill>
                    <a:prstClr val="black">
                      <a:alpha val="20000"/>
                    </a:prstClr>
                  </a:solidFill>
                </a:ln>
                <a:latin typeface="NOVA Bold"/>
                <a:ea typeface="NOVA Bold"/>
                <a:cs typeface="Arial" pitchFamily="34" charset="0"/>
              </a:rPr>
              <a:t>이 중국인이 선택하는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관광지</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로 추정</a:t>
            </a:r>
            <a:endParaRPr lang="en-US" altLang="ko-KR" spc="50">
              <a:ln>
                <a:solidFill>
                  <a:prstClr val="black">
                    <a:alpha val="20000"/>
                  </a:prstClr>
                </a:solidFill>
              </a:ln>
              <a:solidFill>
                <a:srgbClr val="000000"/>
              </a:solidFill>
              <a:latin typeface="NOVA Bold"/>
              <a:ea typeface="NOVA Bold"/>
              <a:cs typeface="Arial" pitchFamily="34" charset="0"/>
            </a:endParaRPr>
          </a:p>
        </p:txBody>
      </p:sp>
      <p:cxnSp>
        <p:nvCxnSpPr>
          <p:cNvPr id="18" name="직선 연결선 17"/>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중국인 관광객 방문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지역 현황 </a:t>
            </a:r>
          </a:p>
        </p:txBody>
      </p:sp>
      <p:graphicFrame>
        <p:nvGraphicFramePr>
          <p:cNvPr id="30" name="표 29"/>
          <p:cNvGraphicFramePr>
            <a:graphicFrameLocks noGrp="1"/>
          </p:cNvGraphicFramePr>
          <p:nvPr>
            <p:extLst>
              <p:ext uri="{D42A27DB-BD31-4B8C-83A1-F6EECF244321}">
                <p14:modId xmlns:p14="http://schemas.microsoft.com/office/powerpoint/2010/main" val="2856412660"/>
              </p:ext>
            </p:extLst>
          </p:nvPr>
        </p:nvGraphicFramePr>
        <p:xfrm>
          <a:off x="251522" y="2672917"/>
          <a:ext cx="8208909" cy="3312367"/>
        </p:xfrm>
        <a:graphic>
          <a:graphicData uri="http://schemas.openxmlformats.org/drawingml/2006/table">
            <a:tbl>
              <a:tblPr firstRow="1" bandRow="1">
                <a:tableStyleId>{22838BEF-8BB2-4498-84A7-C5851F593DF1}</a:tableStyleId>
              </a:tblPr>
              <a:tblGrid>
                <a:gridCol w="590713"/>
                <a:gridCol w="1438408"/>
                <a:gridCol w="1544947"/>
                <a:gridCol w="1544947"/>
                <a:gridCol w="1544947"/>
                <a:gridCol w="1544947"/>
              </a:tblGrid>
              <a:tr h="398323">
                <a:tc rowSpan="2">
                  <a:txBody>
                    <a:bodyPr/>
                    <a:lstStyle/>
                    <a:p>
                      <a:pPr algn="ctr" latinLnBrk="1"/>
                      <a:r>
                        <a:rPr lang="en-US" altLang="ko-KR" sz="1400" b="1" smtClean="0">
                          <a:latin typeface="+mj-ea"/>
                          <a:ea typeface="+mj-ea"/>
                        </a:rPr>
                        <a:t>No.</a:t>
                      </a:r>
                      <a:endParaRPr lang="ko-KR" altLang="en-US" sz="1400" b="1">
                        <a:latin typeface="+mj-ea"/>
                        <a:ea typeface="+mj-ea"/>
                      </a:endParaRPr>
                    </a:p>
                  </a:txBody>
                  <a:tcPr anchor="ctr">
                    <a:solidFill>
                      <a:schemeClr val="bg1">
                        <a:lumMod val="75000"/>
                      </a:schemeClr>
                    </a:solidFill>
                  </a:tcPr>
                </a:tc>
                <a:tc rowSpan="2">
                  <a:txBody>
                    <a:bodyPr/>
                    <a:lstStyle/>
                    <a:p>
                      <a:pPr algn="ctr" latinLnBrk="1"/>
                      <a:r>
                        <a:rPr lang="ko-KR" altLang="en-US" sz="1400" b="1" smtClean="0">
                          <a:latin typeface="+mj-ea"/>
                          <a:ea typeface="+mj-ea"/>
                        </a:rPr>
                        <a:t>지역 명</a:t>
                      </a:r>
                      <a:endParaRPr lang="ko-KR" altLang="en-US" sz="1400" b="1">
                        <a:latin typeface="+mj-ea"/>
                        <a:ea typeface="+mj-ea"/>
                      </a:endParaRPr>
                    </a:p>
                  </a:txBody>
                  <a:tcPr anchor="ctr">
                    <a:solidFill>
                      <a:schemeClr val="bg1">
                        <a:lumMod val="75000"/>
                      </a:schemeClr>
                    </a:solidFill>
                  </a:tcPr>
                </a:tc>
                <a:tc gridSpan="2">
                  <a:txBody>
                    <a:bodyPr/>
                    <a:lstStyle/>
                    <a:p>
                      <a:pPr algn="ctr" latinLnBrk="1"/>
                      <a:r>
                        <a:rPr lang="ko-KR" altLang="en-US" sz="1400" b="1" smtClean="0">
                          <a:latin typeface="+mj-ea"/>
                          <a:ea typeface="+mj-ea"/>
                        </a:rPr>
                        <a:t>금액 비중</a:t>
                      </a:r>
                      <a:endParaRPr lang="en-US" altLang="ko-KR" sz="1400" b="1" smtClean="0">
                        <a:latin typeface="+mj-ea"/>
                        <a:ea typeface="+mj-ea"/>
                      </a:endParaRPr>
                    </a:p>
                  </a:txBody>
                  <a:tcPr anchor="ctr">
                    <a:solidFill>
                      <a:schemeClr val="bg1">
                        <a:lumMod val="75000"/>
                      </a:schemeClr>
                    </a:solidFill>
                  </a:tcPr>
                </a:tc>
                <a:tc hMerge="1">
                  <a:txBody>
                    <a:bodyPr/>
                    <a:lstStyle/>
                    <a:p>
                      <a:pPr algn="ctr" latinLnBrk="1"/>
                      <a:endParaRPr lang="en-US" altLang="ko-KR" sz="1300" b="1" smtClean="0">
                        <a:latin typeface="+mj-ea"/>
                        <a:ea typeface="+mj-ea"/>
                      </a:endParaRPr>
                    </a:p>
                  </a:txBody>
                  <a:tcPr anchor="ctr"/>
                </a:tc>
                <a:tc gridSpan="2">
                  <a:txBody>
                    <a:bodyPr/>
                    <a:lstStyle/>
                    <a:p>
                      <a:pPr algn="ctr" latinLnBrk="1"/>
                      <a:r>
                        <a:rPr lang="ko-KR" altLang="en-US" sz="1400" b="1" smtClean="0">
                          <a:latin typeface="+mj-ea"/>
                          <a:ea typeface="+mj-ea"/>
                        </a:rPr>
                        <a:t>건수 비중</a:t>
                      </a:r>
                      <a:endParaRPr lang="en-US" altLang="ko-KR" sz="1400" b="1" smtClean="0">
                        <a:latin typeface="+mj-ea"/>
                        <a:ea typeface="+mj-ea"/>
                      </a:endParaRPr>
                    </a:p>
                  </a:txBody>
                  <a:tcPr anchor="ctr">
                    <a:solidFill>
                      <a:schemeClr val="bg1">
                        <a:lumMod val="75000"/>
                      </a:schemeClr>
                    </a:solidFill>
                  </a:tcPr>
                </a:tc>
                <a:tc hMerge="1">
                  <a:txBody>
                    <a:bodyPr/>
                    <a:lstStyle/>
                    <a:p>
                      <a:pPr algn="ctr" latinLnBrk="1"/>
                      <a:endParaRPr lang="en-US" altLang="ko-KR" sz="1300" b="1" smtClean="0">
                        <a:latin typeface="+mj-ea"/>
                        <a:ea typeface="+mj-ea"/>
                      </a:endParaRPr>
                    </a:p>
                  </a:txBody>
                  <a:tcPr anchor="ctr"/>
                </a:tc>
              </a:tr>
              <a:tr h="398323">
                <a:tc vMerge="1">
                  <a:txBody>
                    <a:bodyPr/>
                    <a:lstStyle/>
                    <a:p>
                      <a:pPr algn="ctr" latinLnBrk="1"/>
                      <a:endParaRPr lang="ko-KR" altLang="en-US" sz="1300" b="1">
                        <a:latin typeface="+mj-ea"/>
                        <a:ea typeface="+mj-ea"/>
                      </a:endParaRPr>
                    </a:p>
                  </a:txBody>
                  <a:tcPr anchor="ctr"/>
                </a:tc>
                <a:tc vMerge="1">
                  <a:txBody>
                    <a:bodyPr/>
                    <a:lstStyle/>
                    <a:p>
                      <a:pPr algn="ctr" latinLnBrk="1"/>
                      <a:endParaRPr lang="ko-KR" altLang="en-US" sz="1300" b="1">
                        <a:latin typeface="+mj-ea"/>
                        <a:ea typeface="+mj-ea"/>
                      </a:endParaRPr>
                    </a:p>
                  </a:txBody>
                  <a:tcPr anchor="ctr"/>
                </a:tc>
                <a:tc>
                  <a:txBody>
                    <a:bodyPr/>
                    <a:lstStyle/>
                    <a:p>
                      <a:pPr algn="ctr" latinLnBrk="1"/>
                      <a:r>
                        <a:rPr lang="en-US" altLang="ko-KR" sz="1400" b="1" smtClean="0">
                          <a:latin typeface="+mj-ea"/>
                          <a:ea typeface="+mj-ea"/>
                        </a:rPr>
                        <a:t>‘15.1~8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‘16.1~8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‘15.1~8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‘16.1~8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r>
              <a:tr h="377358">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400" b="0" i="0" smtClean="0">
                          <a:solidFill>
                            <a:schemeClr val="tx1"/>
                          </a:solidFill>
                          <a:latin typeface="+mn-ea"/>
                          <a:ea typeface="+mn-ea"/>
                        </a:rPr>
                        <a:t>서울</a:t>
                      </a:r>
                      <a:endParaRPr lang="ko-KR" altLang="en-US" sz="14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76.8%</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75.8%</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75.4%</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72.8%</a:t>
                      </a:r>
                      <a:endParaRPr lang="ko-KR" altLang="en-US" sz="1200" b="0" smtClean="0">
                        <a:solidFill>
                          <a:schemeClr val="tx1"/>
                        </a:solidFill>
                        <a:latin typeface="+mn-ea"/>
                        <a:ea typeface="+mn-ea"/>
                      </a:endParaRPr>
                    </a:p>
                  </a:txBody>
                  <a:tcPr anchor="ctr"/>
                </a:tc>
              </a:tr>
              <a:tr h="377358">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400" b="1" i="0" smtClean="0">
                          <a:solidFill>
                            <a:schemeClr val="tx1"/>
                          </a:solidFill>
                          <a:latin typeface="+mn-ea"/>
                          <a:ea typeface="+mn-ea"/>
                        </a:rPr>
                        <a:t>제주</a:t>
                      </a:r>
                      <a:endParaRPr lang="ko-KR" altLang="en-US" sz="1400" b="1"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11.8%</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13.5%</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10.4%</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13.5%</a:t>
                      </a:r>
                    </a:p>
                  </a:txBody>
                  <a:tcPr anchor="ctr"/>
                </a:tc>
              </a:tr>
              <a:tr h="377358">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인천</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10.3%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9.0%</a:t>
                      </a:r>
                      <a:endParaRPr lang="ko-KR" altLang="en-US" sz="1200" b="0">
                        <a:solidFill>
                          <a:schemeClr val="tx1"/>
                        </a:solidFill>
                        <a:latin typeface="+mn-ea"/>
                        <a:ea typeface="+mn-ea"/>
                      </a:endParaRPr>
                    </a:p>
                  </a:txBody>
                  <a:tcPr anchor="ctr"/>
                </a:tc>
              </a:tr>
              <a:tr h="377358">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부산</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1.2%</a:t>
                      </a:r>
                    </a:p>
                  </a:txBody>
                  <a:tcPr anchor="ctr"/>
                </a:tc>
                <a:tc>
                  <a:txBody>
                    <a:bodyPr/>
                    <a:lstStyle/>
                    <a:p>
                      <a:pPr algn="r" latinLnBrk="1"/>
                      <a:r>
                        <a:rPr lang="en-US" altLang="ko-KR" sz="1200" b="0" smtClean="0">
                          <a:solidFill>
                            <a:schemeClr val="tx1"/>
                          </a:solidFill>
                          <a:latin typeface="+mn-ea"/>
                          <a:ea typeface="+mn-ea"/>
                        </a:rPr>
                        <a:t>1.9%</a:t>
                      </a:r>
                    </a:p>
                  </a:txBody>
                  <a:tcPr anchor="ctr"/>
                </a:tc>
                <a:tc>
                  <a:txBody>
                    <a:bodyPr/>
                    <a:lstStyle/>
                    <a:p>
                      <a:pPr algn="r" latinLnBrk="1"/>
                      <a:r>
                        <a:rPr lang="en-US" altLang="ko-KR" sz="1200" b="0" smtClean="0">
                          <a:solidFill>
                            <a:schemeClr val="tx1"/>
                          </a:solidFill>
                          <a:latin typeface="+mn-ea"/>
                          <a:ea typeface="+mn-ea"/>
                        </a:rPr>
                        <a:t>1.6%</a:t>
                      </a:r>
                    </a:p>
                  </a:txBody>
                  <a:tcPr anchor="ctr"/>
                </a:tc>
                <a:tc>
                  <a:txBody>
                    <a:bodyPr/>
                    <a:lstStyle/>
                    <a:p>
                      <a:pPr algn="r" latinLnBrk="1"/>
                      <a:r>
                        <a:rPr lang="en-US" altLang="ko-KR" sz="1200" b="0" smtClean="0">
                          <a:solidFill>
                            <a:schemeClr val="tx1"/>
                          </a:solidFill>
                          <a:latin typeface="+mn-ea"/>
                          <a:ea typeface="+mn-ea"/>
                        </a:rPr>
                        <a:t>2.3%</a:t>
                      </a:r>
                    </a:p>
                  </a:txBody>
                  <a:tcPr anchor="ctr"/>
                </a:tc>
              </a:tr>
              <a:tr h="377358">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경기</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1.7%</a:t>
                      </a:r>
                      <a:endParaRPr lang="ko-KR" altLang="en-US" sz="1200" b="0">
                        <a:solidFill>
                          <a:schemeClr val="tx1"/>
                        </a:solidFill>
                        <a:latin typeface="+mn-ea"/>
                        <a:ea typeface="+mn-ea"/>
                      </a:endParaRPr>
                    </a:p>
                  </a:txBody>
                  <a:tcPr anchor="ctr"/>
                </a:tc>
              </a:tr>
              <a:tr h="628931">
                <a:tc gridSpan="2">
                  <a:txBody>
                    <a:bodyPr/>
                    <a:lstStyle/>
                    <a:p>
                      <a:pPr algn="ctr" latinLnBrk="1"/>
                      <a:r>
                        <a:rPr lang="en-US" altLang="ko-KR" sz="1400" b="0" smtClean="0">
                          <a:solidFill>
                            <a:schemeClr val="tx1"/>
                          </a:solidFill>
                          <a:latin typeface="+mn-ea"/>
                          <a:ea typeface="+mn-ea"/>
                        </a:rPr>
                        <a:t>5</a:t>
                      </a:r>
                      <a:r>
                        <a:rPr lang="ko-KR" altLang="en-US" sz="1400" b="0" smtClean="0">
                          <a:solidFill>
                            <a:schemeClr val="tx1"/>
                          </a:solidFill>
                          <a:latin typeface="+mn-ea"/>
                          <a:ea typeface="+mn-ea"/>
                        </a:rPr>
                        <a:t>개 지역 합계</a:t>
                      </a:r>
                      <a:endParaRPr lang="ko-KR" altLang="en-US" sz="1400" b="0">
                        <a:solidFill>
                          <a:schemeClr val="tx1"/>
                        </a:solidFill>
                        <a:latin typeface="+mn-ea"/>
                        <a:ea typeface="+mn-ea"/>
                      </a:endParaRPr>
                    </a:p>
                  </a:txBody>
                  <a:tcPr anchor="ctr"/>
                </a:tc>
                <a:tc hMerge="1">
                  <a:txBody>
                    <a:bodyPr/>
                    <a:lstStyle/>
                    <a:p>
                      <a:pPr algn="ctr" latinLnBrk="1"/>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99.3%</a:t>
                      </a:r>
                      <a:endParaRPr lang="ko-KR" altLang="en-US" sz="1200" b="0">
                        <a:solidFill>
                          <a:schemeClr val="tx1"/>
                        </a:solidFill>
                        <a:latin typeface="+mn-ea"/>
                        <a:ea typeface="+mn-ea"/>
                      </a:endParaRPr>
                    </a:p>
                  </a:txBody>
                  <a:tcPr anchor="ctr"/>
                </a:tc>
              </a:tr>
            </a:tbl>
          </a:graphicData>
        </a:graphic>
      </p:graphicFrame>
      <p:sp>
        <p:nvSpPr>
          <p:cNvPr id="31" name="TextBox 30"/>
          <p:cNvSpPr txBox="1"/>
          <p:nvPr/>
        </p:nvSpPr>
        <p:spPr>
          <a:xfrm>
            <a:off x="323528" y="6130969"/>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상위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관광객이 한국에서 유니온페이카드 이용금액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기간</a:t>
            </a:r>
            <a:r>
              <a:rPr lang="en-US" altLang="ko-KR" sz="1000">
                <a:solidFill>
                  <a:srgbClr val="000000"/>
                </a:solidFill>
                <a:cs typeface="Arial Narrow" pitchFamily="34" charset="0"/>
              </a:rPr>
              <a:t>: 2015.1~8</a:t>
            </a:r>
            <a:r>
              <a:rPr lang="ko-KR" altLang="en-US" sz="1000">
                <a:solidFill>
                  <a:srgbClr val="000000"/>
                </a:solidFill>
                <a:cs typeface="Arial Narrow" pitchFamily="34" charset="0"/>
              </a:rPr>
              <a:t>월 합계 </a:t>
            </a:r>
            <a:r>
              <a:rPr lang="en-US" altLang="ko-KR" sz="1000" smtClean="0">
                <a:solidFill>
                  <a:srgbClr val="000000"/>
                </a:solidFill>
                <a:cs typeface="Arial Narrow" pitchFamily="34" charset="0"/>
              </a:rPr>
              <a:t>vs  </a:t>
            </a:r>
            <a:r>
              <a:rPr lang="en-US" altLang="ko-KR" sz="1000">
                <a:solidFill>
                  <a:srgbClr val="000000"/>
                </a:solidFill>
                <a:cs typeface="Arial Narrow" pitchFamily="34" charset="0"/>
              </a:rPr>
              <a:t>2016.1~8</a:t>
            </a:r>
            <a:r>
              <a:rPr lang="ko-KR" altLang="en-US" sz="1000">
                <a:solidFill>
                  <a:srgbClr val="000000"/>
                </a:solidFill>
                <a:cs typeface="Arial Narrow" pitchFamily="34" charset="0"/>
              </a:rPr>
              <a:t>월 합계 비교</a:t>
            </a:r>
            <a:endParaRPr lang="en-US" altLang="ko-KR" sz="1000">
              <a:solidFill>
                <a:srgbClr val="000000"/>
              </a:solidFill>
              <a:cs typeface="Arial Narrow" pitchFamily="34" charset="0"/>
            </a:endParaRPr>
          </a:p>
        </p:txBody>
      </p:sp>
      <p:cxnSp>
        <p:nvCxnSpPr>
          <p:cNvPr id="15" name="직선 화살표 연결선 14"/>
          <p:cNvCxnSpPr/>
          <p:nvPr/>
        </p:nvCxnSpPr>
        <p:spPr>
          <a:xfrm flipV="1">
            <a:off x="3815916" y="4005065"/>
            <a:ext cx="360040" cy="144018"/>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V="1">
            <a:off x="6912260" y="4005065"/>
            <a:ext cx="360040" cy="144018"/>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770131" y="3645024"/>
            <a:ext cx="360000" cy="144000"/>
          </a:xfrm>
          <a:prstGeom prst="straightConnector1">
            <a:avLst/>
          </a:prstGeom>
          <a:noFill/>
          <a:ln w="28575" cap="flat" cmpd="sng" algn="ctr">
            <a:solidFill>
              <a:srgbClr val="FF0000">
                <a:shade val="95000"/>
                <a:satMod val="105000"/>
              </a:srgbClr>
            </a:solidFill>
            <a:prstDash val="sysDot"/>
            <a:headEnd type="none" w="med" len="med"/>
            <a:tailEnd type="triangle" w="med" len="med"/>
          </a:ln>
        </p:spPr>
      </p:cxnSp>
      <p:cxnSp>
        <p:nvCxnSpPr>
          <p:cNvPr id="22" name="직선 화살표 연결선 21"/>
          <p:cNvCxnSpPr/>
          <p:nvPr/>
        </p:nvCxnSpPr>
        <p:spPr>
          <a:xfrm>
            <a:off x="6876296" y="3573017"/>
            <a:ext cx="360000" cy="144000"/>
          </a:xfrm>
          <a:prstGeom prst="straightConnector1">
            <a:avLst/>
          </a:prstGeom>
          <a:noFill/>
          <a:ln w="28575" cap="flat" cmpd="sng" algn="ctr">
            <a:solidFill>
              <a:srgbClr val="FF0000">
                <a:shade val="95000"/>
                <a:satMod val="105000"/>
              </a:srgbClr>
            </a:solidFill>
            <a:prstDash val="sysDot"/>
            <a:headEnd type="none" w="med" len="med"/>
            <a:tailEnd type="triangle" w="med" len="med"/>
          </a:ln>
        </p:spPr>
      </p:cxnSp>
    </p:spTree>
    <p:extLst>
      <p:ext uri="{BB962C8B-B14F-4D97-AF65-F5344CB8AC3E}">
        <p14:creationId xmlns:p14="http://schemas.microsoft.com/office/powerpoint/2010/main" val="13054837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이용금액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7" name="직사각형 16"/>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전국 평균 전년대비 카드이용금액은 </a:t>
            </a:r>
            <a:r>
              <a:rPr lang="en-US" altLang="ko-KR" sz="1600" spc="50">
                <a:ln>
                  <a:solidFill>
                    <a:prstClr val="black">
                      <a:alpha val="20000"/>
                    </a:prstClr>
                  </a:solidFill>
                </a:ln>
                <a:solidFill>
                  <a:srgbClr val="000000"/>
                </a:solidFill>
                <a:latin typeface="NOVA Bold"/>
                <a:ea typeface="NOVA Bold"/>
                <a:cs typeface="Arial" pitchFamily="34" charset="0"/>
              </a:rPr>
              <a:t>32.8% </a:t>
            </a:r>
            <a:r>
              <a:rPr lang="ko-KR" altLang="en-US" sz="1600" spc="50">
                <a:ln>
                  <a:solidFill>
                    <a:prstClr val="black">
                      <a:alpha val="20000"/>
                    </a:prstClr>
                  </a:solidFill>
                </a:ln>
                <a:solidFill>
                  <a:srgbClr val="000000"/>
                </a:solidFill>
                <a:latin typeface="NOVA Bold"/>
                <a:ea typeface="NOVA Bold"/>
                <a:cs typeface="Arial" pitchFamily="34" charset="0"/>
              </a:rPr>
              <a:t>건수는 </a:t>
            </a:r>
            <a:r>
              <a:rPr lang="en-US" altLang="ko-KR" sz="1600" spc="50">
                <a:ln>
                  <a:solidFill>
                    <a:prstClr val="black">
                      <a:alpha val="20000"/>
                    </a:prstClr>
                  </a:solidFill>
                </a:ln>
                <a:solidFill>
                  <a:srgbClr val="000000"/>
                </a:solidFill>
                <a:latin typeface="NOVA Bold"/>
                <a:ea typeface="NOVA Bold"/>
                <a:cs typeface="Arial" pitchFamily="34" charset="0"/>
              </a:rPr>
              <a:t>57.8%</a:t>
            </a:r>
            <a:r>
              <a:rPr lang="ko-KR" altLang="en-US" sz="1600" spc="50">
                <a:ln>
                  <a:solidFill>
                    <a:prstClr val="black">
                      <a:alpha val="20000"/>
                    </a:prstClr>
                  </a:solidFill>
                </a:ln>
                <a:solidFill>
                  <a:srgbClr val="000000"/>
                </a:solidFill>
                <a:latin typeface="NOVA Bold"/>
                <a:ea typeface="NOVA Bold"/>
                <a:cs typeface="Arial" pitchFamily="34" charset="0"/>
              </a:rPr>
              <a:t> 증가</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서울은 금액 및 건수 모두 전국 평균을 약간 하회하고 </a:t>
            </a:r>
            <a:r>
              <a:rPr lang="ko-KR" altLang="en-US" sz="1600" spc="50">
                <a:ln>
                  <a:solidFill>
                    <a:prstClr val="black">
                      <a:alpha val="20000"/>
                    </a:prstClr>
                  </a:solidFill>
                </a:ln>
                <a:latin typeface="NOVA Bold"/>
                <a:ea typeface="NOVA Bold"/>
                <a:cs typeface="Arial" pitchFamily="34" charset="0"/>
              </a:rPr>
              <a:t>제주</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부산 지역은 </a:t>
            </a:r>
            <a:r>
              <a:rPr lang="ko-KR" altLang="en-US" sz="1600" spc="50">
                <a:ln>
                  <a:solidFill>
                    <a:prstClr val="black">
                      <a:alpha val="20000"/>
                    </a:prstClr>
                  </a:solidFill>
                </a:ln>
                <a:solidFill>
                  <a:srgbClr val="000000"/>
                </a:solidFill>
                <a:latin typeface="NOVA Bold"/>
                <a:ea typeface="NOVA Bold"/>
                <a:cs typeface="Arial" pitchFamily="34" charset="0"/>
              </a:rPr>
              <a:t>카드이용건수 부분에서는 거의 </a:t>
            </a:r>
            <a:r>
              <a:rPr lang="en-US" altLang="ko-KR" sz="1600" spc="50">
                <a:ln>
                  <a:solidFill>
                    <a:prstClr val="black">
                      <a:alpha val="20000"/>
                    </a:prstClr>
                  </a:solidFill>
                </a:ln>
                <a:solidFill>
                  <a:srgbClr val="000000"/>
                </a:solidFill>
                <a:latin typeface="NOVA Bold"/>
                <a:ea typeface="NOVA Bold"/>
                <a:cs typeface="Arial" pitchFamily="34" charset="0"/>
              </a:rPr>
              <a:t>2</a:t>
            </a:r>
            <a:r>
              <a:rPr lang="ko-KR" altLang="en-US" sz="1600" spc="50">
                <a:ln>
                  <a:solidFill>
                    <a:prstClr val="black">
                      <a:alpha val="20000"/>
                    </a:prstClr>
                  </a:solidFill>
                </a:ln>
                <a:solidFill>
                  <a:srgbClr val="000000"/>
                </a:solidFill>
                <a:latin typeface="NOVA Bold"/>
                <a:ea typeface="NOVA Bold"/>
                <a:cs typeface="Arial" pitchFamily="34" charset="0"/>
              </a:rPr>
              <a:t>배 가까이 </a:t>
            </a:r>
            <a:r>
              <a:rPr lang="ko-KR" altLang="en-US" sz="1600" spc="50" smtClean="0">
                <a:ln>
                  <a:solidFill>
                    <a:prstClr val="black">
                      <a:alpha val="20000"/>
                    </a:prstClr>
                  </a:solidFill>
                </a:ln>
                <a:solidFill>
                  <a:srgbClr val="000000"/>
                </a:solidFill>
                <a:latin typeface="NOVA Bold"/>
                <a:ea typeface="NOVA Bold"/>
                <a:cs typeface="Arial" pitchFamily="34" charset="0"/>
              </a:rPr>
              <a:t>급증</a:t>
            </a:r>
            <a:endParaRPr lang="en-US" altLang="ko-KR" spc="50">
              <a:ln>
                <a:solidFill>
                  <a:prstClr val="black">
                    <a:alpha val="20000"/>
                  </a:prstClr>
                </a:solidFill>
              </a:ln>
              <a:solidFill>
                <a:srgbClr val="000000"/>
              </a:solidFill>
              <a:latin typeface="NOVA Bold"/>
              <a:ea typeface="NOVA Bold"/>
              <a:cs typeface="Arial" pitchFamily="34" charset="0"/>
            </a:endParaRPr>
          </a:p>
        </p:txBody>
      </p:sp>
      <p:cxnSp>
        <p:nvCxnSpPr>
          <p:cNvPr id="18" name="직선 연결선 17"/>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지역 전년동기대비 증감율  </a:t>
            </a:r>
          </a:p>
        </p:txBody>
      </p:sp>
      <p:sp>
        <p:nvSpPr>
          <p:cNvPr id="31" name="TextBox 30"/>
          <p:cNvSpPr txBox="1"/>
          <p:nvPr/>
        </p:nvSpPr>
        <p:spPr>
          <a:xfrm>
            <a:off x="431540" y="5949280"/>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상위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관광객이 한국에서 유니온페이카드 이용금액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기간</a:t>
            </a:r>
            <a:r>
              <a:rPr lang="en-US" altLang="ko-KR" sz="1000">
                <a:solidFill>
                  <a:srgbClr val="000000"/>
                </a:solidFill>
                <a:cs typeface="Arial Narrow" pitchFamily="34" charset="0"/>
              </a:rPr>
              <a:t>: 2015.1~8</a:t>
            </a:r>
            <a:r>
              <a:rPr lang="ko-KR" altLang="en-US" sz="1000">
                <a:solidFill>
                  <a:srgbClr val="000000"/>
                </a:solidFill>
                <a:cs typeface="Arial Narrow" pitchFamily="34" charset="0"/>
              </a:rPr>
              <a:t>월 합계 </a:t>
            </a:r>
            <a:r>
              <a:rPr lang="en-US" altLang="ko-KR" sz="1000">
                <a:solidFill>
                  <a:srgbClr val="000000"/>
                </a:solidFill>
                <a:cs typeface="Arial Narrow" pitchFamily="34" charset="0"/>
              </a:rPr>
              <a:t>vs 2016.1~8</a:t>
            </a:r>
            <a:r>
              <a:rPr lang="ko-KR" altLang="en-US" sz="1000">
                <a:solidFill>
                  <a:srgbClr val="000000"/>
                </a:solidFill>
                <a:cs typeface="Arial Narrow" pitchFamily="34" charset="0"/>
              </a:rPr>
              <a:t>월 합계 비교</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a:solidFill>
                  <a:srgbClr val="000000"/>
                </a:solidFill>
                <a:cs typeface="Arial Narrow" pitchFamily="34" charset="0"/>
              </a:rPr>
              <a:t>건당이용금액 </a:t>
            </a:r>
            <a:r>
              <a:rPr lang="en-US" altLang="ko-KR" sz="1000">
                <a:solidFill>
                  <a:srgbClr val="000000"/>
                </a:solidFill>
                <a:cs typeface="Arial Narrow" pitchFamily="34" charset="0"/>
              </a:rPr>
              <a:t>= </a:t>
            </a:r>
            <a:r>
              <a:rPr lang="ko-KR" altLang="en-US" sz="1000">
                <a:solidFill>
                  <a:srgbClr val="000000"/>
                </a:solidFill>
                <a:cs typeface="Arial Narrow" pitchFamily="34" charset="0"/>
              </a:rPr>
              <a:t>총 금액</a:t>
            </a:r>
            <a:r>
              <a:rPr lang="en-US" altLang="ko-KR" sz="1000">
                <a:solidFill>
                  <a:srgbClr val="000000"/>
                </a:solidFill>
                <a:cs typeface="Arial Narrow" pitchFamily="34" charset="0"/>
              </a:rPr>
              <a:t>/ </a:t>
            </a:r>
            <a:r>
              <a:rPr lang="ko-KR" altLang="en-US" sz="1000">
                <a:solidFill>
                  <a:srgbClr val="000000"/>
                </a:solidFill>
                <a:cs typeface="Arial Narrow" pitchFamily="34" charset="0"/>
              </a:rPr>
              <a:t>총 건수</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’16</a:t>
            </a:r>
            <a:r>
              <a:rPr lang="ko-KR" altLang="en-US" sz="1000">
                <a:solidFill>
                  <a:srgbClr val="000000"/>
                </a:solidFill>
                <a:cs typeface="Arial Narrow" pitchFamily="34" charset="0"/>
              </a:rPr>
              <a:t>년 실적이 </a:t>
            </a:r>
            <a:r>
              <a:rPr lang="en-US" altLang="ko-KR" sz="1000">
                <a:solidFill>
                  <a:srgbClr val="000000"/>
                </a:solidFill>
                <a:cs typeface="Arial Narrow" pitchFamily="34" charset="0"/>
              </a:rPr>
              <a:t>’15</a:t>
            </a:r>
            <a:r>
              <a:rPr lang="ko-KR" altLang="en-US" sz="1000">
                <a:solidFill>
                  <a:srgbClr val="000000"/>
                </a:solidFill>
                <a:cs typeface="Arial Narrow" pitchFamily="34" charset="0"/>
              </a:rPr>
              <a:t>년 동기간 대비 증가 또는 감소한 비율</a:t>
            </a:r>
            <a:endParaRPr lang="en-US" altLang="ko-KR" sz="1000">
              <a:solidFill>
                <a:srgbClr val="000000"/>
              </a:solidFill>
              <a:cs typeface="Arial Narrow" pitchFamily="34" charset="0"/>
            </a:endParaRPr>
          </a:p>
        </p:txBody>
      </p:sp>
      <p:graphicFrame>
        <p:nvGraphicFramePr>
          <p:cNvPr id="16" name="표 15"/>
          <p:cNvGraphicFramePr>
            <a:graphicFrameLocks noGrp="1"/>
          </p:cNvGraphicFramePr>
          <p:nvPr>
            <p:extLst>
              <p:ext uri="{D42A27DB-BD31-4B8C-83A1-F6EECF244321}">
                <p14:modId xmlns:p14="http://schemas.microsoft.com/office/powerpoint/2010/main" val="2050505416"/>
              </p:ext>
            </p:extLst>
          </p:nvPr>
        </p:nvGraphicFramePr>
        <p:xfrm>
          <a:off x="467544" y="2780929"/>
          <a:ext cx="2664296" cy="3060340"/>
        </p:xfrm>
        <a:graphic>
          <a:graphicData uri="http://schemas.openxmlformats.org/drawingml/2006/table">
            <a:tbl>
              <a:tblPr firstRow="1" firstCol="1" bandRow="1"/>
              <a:tblGrid>
                <a:gridCol w="867356"/>
                <a:gridCol w="177919"/>
                <a:gridCol w="1619021"/>
              </a:tblGrid>
              <a:tr h="524020">
                <a:tc rowSpan="2">
                  <a:txBody>
                    <a:bodyPr/>
                    <a:lstStyle/>
                    <a:p>
                      <a:pPr indent="-254000" algn="ctr" latinLnBrk="0">
                        <a:lnSpc>
                          <a:spcPct val="115000"/>
                        </a:lnSpc>
                        <a:spcAft>
                          <a:spcPct val="0"/>
                        </a:spcAft>
                        <a:tabLst>
                          <a:tab pos="450215" algn="l"/>
                          <a:tab pos="702310" algn="l"/>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지역명</a:t>
                      </a:r>
                      <a:endParaRPr lang="ko-KR" sz="1400" kern="0" spc="-5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p>
                      <a:pPr indent="-254000" algn="ctr" latinLnBrk="0">
                        <a:lnSpc>
                          <a:spcPct val="115000"/>
                        </a:lnSpc>
                        <a:spcAft>
                          <a:spcPct val="0"/>
                        </a:spcAft>
                        <a:tabLst>
                          <a:tab pos="450215" algn="l"/>
                          <a:tab pos="702310" algn="l"/>
                        </a:tabLst>
                      </a:pPr>
                      <a:r>
                        <a:rPr lang="x-none" sz="1200" b="1" kern="0" spc="-50">
                          <a:solidFill>
                            <a:srgbClr val="000000"/>
                          </a:solidFill>
                          <a:latin typeface="NOVA Medium" panose="00000600000000000000" pitchFamily="2" charset="-127"/>
                          <a:ea typeface="NOVA Medium" panose="00000600000000000000" pitchFamily="2" charset="-127"/>
                          <a:cs typeface="굴림"/>
                        </a:rPr>
                        <a:t> </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28575"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115000"/>
                        </a:lnSpc>
                        <a:spcAft>
                          <a:spcPct val="0"/>
                        </a:spcAft>
                        <a:tabLst>
                          <a:tab pos="450215" algn="l"/>
                          <a:tab pos="702310" algn="l"/>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건당 이용금액</a:t>
                      </a: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322474">
                <a:tc vMerge="1">
                  <a:txBody>
                    <a:bodyPr/>
                    <a:lstStyle/>
                    <a:p>
                      <a:pPr indent="-254000" algn="ctr" latinLnBrk="0">
                        <a:lnSpc>
                          <a:spcPct val="80000"/>
                        </a:lnSpc>
                        <a:spcAft>
                          <a:spcPct val="0"/>
                        </a:spcAft>
                        <a:tabLst>
                          <a:tab pos="450215" algn="l"/>
                          <a:tab pos="702310" algn="l"/>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80000"/>
                        </a:lnSpc>
                        <a:spcAft>
                          <a:spcPct val="0"/>
                        </a:spcAft>
                        <a:tabLst>
                          <a:tab pos="450215" algn="l"/>
                          <a:tab pos="702310" algn="l"/>
                        </a:tabLs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‘16.1~8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월 기준</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r>
              <a:tr h="430470">
                <a:tc>
                  <a:txBody>
                    <a:bodyPr/>
                    <a:lstStyle/>
                    <a:p>
                      <a:pPr indent="-254000" algn="ctr" latinLnBrk="0">
                        <a:lnSpc>
                          <a:spcPct val="115000"/>
                        </a:lnSpc>
                        <a:spcAft>
                          <a:spcPct val="0"/>
                        </a:spcAft>
                        <a:tabLst>
                          <a:tab pos="450215" algn="l"/>
                          <a:tab pos="702310" algn="l"/>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서울</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400" rtl="0" eaLnBrk="1" latinLnBrk="0" hangingPunct="1">
                        <a:lnSpc>
                          <a:spcPct val="115000"/>
                        </a:lnSpc>
                        <a:spcAft>
                          <a:spcPct val="0"/>
                        </a:spcAft>
                        <a:tabLst>
                          <a:tab pos="450215" algn="l"/>
                          <a:tab pos="702310" algn="l"/>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제주</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17</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8</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schemeClr val="accent3"/>
                      </a:fgClr>
                      <a:bgClr>
                        <a:schemeClr val="bg1"/>
                      </a:bgClr>
                    </a:pattFill>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인천</a:t>
                      </a:r>
                      <a:endParaRPr 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부산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경기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13</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61496">
                <a:tc>
                  <a:txBody>
                    <a:bodyPr/>
                    <a:lstStyle/>
                    <a:p>
                      <a:pPr indent="-254000" algn="ctr" latinLnBrk="0">
                        <a:lnSpc>
                          <a:spcPct val="115000"/>
                        </a:lnSpc>
                        <a:spcAft>
                          <a:spcPct val="0"/>
                        </a:spcAft>
                        <a:tabLst>
                          <a:tab pos="450215" algn="l"/>
                          <a:tab pos="702310" algn="l"/>
                        </a:tabLst>
                      </a:pPr>
                      <a:endParaRPr lang="ko-KR" sz="2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indent="-254000" algn="ctr" latinLnBrk="0">
                        <a:lnSpc>
                          <a:spcPct val="115000"/>
                        </a:lnSpc>
                        <a:spcAft>
                          <a:spcPct val="0"/>
                        </a:spcAft>
                        <a:tabLst>
                          <a:tab pos="450215" algn="l"/>
                          <a:tab pos="702310" algn="l"/>
                        </a:tabLs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1460001927"/>
              </p:ext>
            </p:extLst>
          </p:nvPr>
        </p:nvGraphicFramePr>
        <p:xfrm>
          <a:off x="3563889" y="2780929"/>
          <a:ext cx="4751649" cy="3060340"/>
        </p:xfrm>
        <a:graphic>
          <a:graphicData uri="http://schemas.openxmlformats.org/drawingml/2006/table">
            <a:tbl>
              <a:tblPr firstRow="1" firstCol="1" bandRow="1"/>
              <a:tblGrid>
                <a:gridCol w="828091"/>
                <a:gridCol w="180020"/>
                <a:gridCol w="1247846"/>
                <a:gridCol w="1247846"/>
                <a:gridCol w="1247846"/>
              </a:tblGrid>
              <a:tr h="524020">
                <a:tc rowSpan="2">
                  <a:txBody>
                    <a:bodyPr/>
                    <a:lstStyle/>
                    <a:p>
                      <a:pPr indent="-254000" algn="ctr" latinLnBrk="0">
                        <a:lnSpc>
                          <a:spcPct val="115000"/>
                        </a:lnSpc>
                        <a:spcAft>
                          <a:spcPct val="0"/>
                        </a:spcAft>
                        <a:tabLst>
                          <a:tab pos="450215" algn="l"/>
                          <a:tab pos="702310" algn="l"/>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지역명</a:t>
                      </a:r>
                      <a:endParaRPr lang="ko-KR" sz="1400" kern="0" spc="-5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p>
                      <a:pPr indent="-254000" algn="ctr" latinLnBrk="0">
                        <a:lnSpc>
                          <a:spcPct val="115000"/>
                        </a:lnSpc>
                        <a:spcAft>
                          <a:spcPct val="0"/>
                        </a:spcAft>
                        <a:tabLst>
                          <a:tab pos="450215" algn="l"/>
                          <a:tab pos="702310" algn="l"/>
                        </a:tabLst>
                      </a:pPr>
                      <a:r>
                        <a:rPr lang="x-none" sz="1200" b="1" kern="0" spc="-50">
                          <a:solidFill>
                            <a:srgbClr val="000000"/>
                          </a:solidFill>
                          <a:latin typeface="NOVA Medium" panose="00000600000000000000" pitchFamily="2" charset="-127"/>
                          <a:ea typeface="NOVA Medium" panose="00000600000000000000" pitchFamily="2" charset="-127"/>
                          <a:cs typeface="굴림"/>
                        </a:rPr>
                        <a:t> </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28575"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gridSpan="3">
                  <a:txBody>
                    <a:bodyPr/>
                    <a:lstStyle/>
                    <a:p>
                      <a:pPr indent="-254000" algn="ctr" latinLnBrk="0">
                        <a:lnSpc>
                          <a:spcPct val="115000"/>
                        </a:lnSpc>
                        <a:spcAft>
                          <a:spcPct val="0"/>
                        </a:spcAft>
                        <a:tabLst>
                          <a:tab pos="450215" algn="l"/>
                          <a:tab pos="702310" algn="l"/>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전년동기대비 증감율</a:t>
                      </a: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indent="-254000" algn="ctr" latinLnBrk="0">
                        <a:lnSpc>
                          <a:spcPct val="115000"/>
                        </a:lnSpc>
                        <a:spcAft>
                          <a:spcPct val="0"/>
                        </a:spcAft>
                        <a:tabLst>
                          <a:tab pos="450215" algn="l"/>
                          <a:tab pos="702310" algn="l"/>
                        </a:tabLst>
                      </a:pP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indent="-254000" algn="ctr" latinLnBrk="0">
                        <a:lnSpc>
                          <a:spcPct val="115000"/>
                        </a:lnSpc>
                        <a:spcAft>
                          <a:spcPct val="0"/>
                        </a:spcAft>
                        <a:tabLst>
                          <a:tab pos="450215" algn="l"/>
                          <a:tab pos="702310" algn="l"/>
                        </a:tabLst>
                      </a:pP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322474">
                <a:tc vMerge="1">
                  <a:txBody>
                    <a:bodyPr/>
                    <a:lstStyle/>
                    <a:p>
                      <a:pPr indent="-254000" algn="ctr" latinLnBrk="0">
                        <a:lnSpc>
                          <a:spcPct val="80000"/>
                        </a:lnSpc>
                        <a:spcAft>
                          <a:spcPct val="0"/>
                        </a:spcAft>
                        <a:tabLst>
                          <a:tab pos="450215" algn="l"/>
                          <a:tab pos="702310" algn="l"/>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80000"/>
                        </a:lnSpc>
                        <a:spcAft>
                          <a:spcPct val="0"/>
                        </a:spcAft>
                        <a:tabLst>
                          <a:tab pos="450215" algn="l"/>
                          <a:tab pos="702310" algn="l"/>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건당 이용금액</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lgn="l"/>
                          <a:tab pos="702310" algn="l"/>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금액</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lgn="l"/>
                          <a:tab pos="702310" algn="l"/>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건수</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r>
              <a:tr h="430470">
                <a:tc>
                  <a:txBody>
                    <a:bodyPr/>
                    <a:lstStyle/>
                    <a:p>
                      <a:pPr indent="-254000" algn="ctr" latinLnBrk="0">
                        <a:lnSpc>
                          <a:spcPct val="115000"/>
                        </a:lnSpc>
                        <a:spcAft>
                          <a:spcPct val="0"/>
                        </a:spcAft>
                        <a:tabLst>
                          <a:tab pos="450215" algn="l"/>
                          <a:tab pos="702310" algn="l"/>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서울</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31.0%</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52.5%</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400" rtl="0" eaLnBrk="1" latinLnBrk="0" hangingPunct="1">
                        <a:lnSpc>
                          <a:spcPct val="115000"/>
                        </a:lnSpc>
                        <a:spcAft>
                          <a:spcPct val="0"/>
                        </a:spcAft>
                        <a:tabLst>
                          <a:tab pos="450215" algn="l"/>
                          <a:tab pos="702310" algn="l"/>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제주</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6</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52.8%</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106.0%</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인천</a:t>
                      </a:r>
                      <a:endParaRPr 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9.8%</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37.2%</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부산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7</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110.8%</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120.6%</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lgn="l"/>
                          <a:tab pos="702310" algn="l"/>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경기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lgn="l"/>
                          <a:tab pos="702310" algn="l"/>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50.5%</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72.9%</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61496">
                <a:tc>
                  <a:txBody>
                    <a:bodyPr/>
                    <a:lstStyle/>
                    <a:p>
                      <a:pPr indent="-254000" algn="ctr" latinLnBrk="0">
                        <a:lnSpc>
                          <a:spcPct val="115000"/>
                        </a:lnSpc>
                        <a:spcAft>
                          <a:spcPct val="0"/>
                        </a:spcAft>
                        <a:tabLst>
                          <a:tab pos="450215" algn="l"/>
                          <a:tab pos="702310" algn="l"/>
                        </a:tabLst>
                      </a:pPr>
                      <a:endParaRPr lang="ko-KR" sz="2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indent="-254000" algn="ctr" latinLnBrk="0">
                        <a:lnSpc>
                          <a:spcPct val="115000"/>
                        </a:lnSpc>
                        <a:spcAft>
                          <a:spcPct val="0"/>
                        </a:spcAft>
                        <a:tabLst>
                          <a:tab pos="450215" algn="l"/>
                          <a:tab pos="702310" algn="l"/>
                        </a:tabLs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4411728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소비 분석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제주시</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는 </a:t>
            </a:r>
            <a:r>
              <a:rPr lang="ko-KR" altLang="en-US" sz="1600" spc="50">
                <a:ln>
                  <a:solidFill>
                    <a:prstClr val="black">
                      <a:alpha val="20000"/>
                    </a:prstClr>
                  </a:solidFill>
                </a:ln>
                <a:solidFill>
                  <a:srgbClr val="000000"/>
                </a:solidFill>
                <a:latin typeface="NOVA Bold"/>
                <a:ea typeface="NOVA Bold"/>
                <a:cs typeface="Arial" pitchFamily="34" charset="0"/>
              </a:rPr>
              <a:t>카드이용금액이 전년동기대비 약 </a:t>
            </a:r>
            <a:r>
              <a:rPr lang="en-US" altLang="ko-KR" sz="1600" spc="50">
                <a:ln>
                  <a:solidFill>
                    <a:prstClr val="black">
                      <a:alpha val="20000"/>
                    </a:prstClr>
                  </a:solidFill>
                </a:ln>
                <a:solidFill>
                  <a:srgbClr val="000000"/>
                </a:solidFill>
                <a:latin typeface="NOVA Bold"/>
                <a:ea typeface="NOVA Bold"/>
                <a:cs typeface="Arial" pitchFamily="34" charset="0"/>
              </a:rPr>
              <a:t>2</a:t>
            </a:r>
            <a:r>
              <a:rPr lang="ko-KR" altLang="en-US" sz="1600" spc="50">
                <a:ln>
                  <a:solidFill>
                    <a:prstClr val="black">
                      <a:alpha val="20000"/>
                    </a:prstClr>
                  </a:solidFill>
                </a:ln>
                <a:solidFill>
                  <a:srgbClr val="000000"/>
                </a:solidFill>
                <a:latin typeface="NOVA Bold"/>
                <a:ea typeface="NOVA Bold"/>
                <a:cs typeface="Arial" pitchFamily="34" charset="0"/>
              </a:rPr>
              <a:t>배 이상 증가</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제주시 연동</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이 전년대비 약 </a:t>
            </a:r>
            <a:r>
              <a:rPr lang="en-US" altLang="ko-KR" sz="1600" spc="50">
                <a:ln>
                  <a:solidFill>
                    <a:prstClr val="black">
                      <a:alpha val="20000"/>
                    </a:prstClr>
                  </a:solidFill>
                </a:ln>
                <a:solidFill>
                  <a:srgbClr val="000000"/>
                </a:solidFill>
                <a:latin typeface="NOVA Bold"/>
                <a:ea typeface="NOVA Bold"/>
                <a:cs typeface="Arial" pitchFamily="34" charset="0"/>
              </a:rPr>
              <a:t>4</a:t>
            </a:r>
            <a:r>
              <a:rPr lang="ko-KR" altLang="en-US" sz="1600" spc="50">
                <a:ln>
                  <a:solidFill>
                    <a:prstClr val="black">
                      <a:alpha val="20000"/>
                    </a:prstClr>
                  </a:solidFill>
                </a:ln>
                <a:solidFill>
                  <a:srgbClr val="000000"/>
                </a:solidFill>
                <a:latin typeface="NOVA Bold"/>
                <a:ea typeface="NOVA Bold"/>
                <a:cs typeface="Arial" pitchFamily="34" charset="0"/>
              </a:rPr>
              <a:t>배 이상 카드이용액 급증</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전체 제주시 매출의 </a:t>
            </a:r>
            <a:r>
              <a:rPr lang="en-US" altLang="ko-KR" sz="1600" spc="50">
                <a:ln>
                  <a:solidFill>
                    <a:prstClr val="black">
                      <a:alpha val="20000"/>
                    </a:prstClr>
                  </a:solidFill>
                </a:ln>
                <a:solidFill>
                  <a:srgbClr val="000000"/>
                </a:solidFill>
                <a:latin typeface="NOVA Bold"/>
                <a:ea typeface="NOVA Bold"/>
                <a:cs typeface="Arial" pitchFamily="34" charset="0"/>
              </a:rPr>
              <a:t>60.5% </a:t>
            </a:r>
            <a:r>
              <a:rPr lang="ko-KR" altLang="en-US" sz="1600" spc="50">
                <a:ln>
                  <a:solidFill>
                    <a:prstClr val="black">
                      <a:alpha val="20000"/>
                    </a:prstClr>
                  </a:solidFill>
                </a:ln>
                <a:solidFill>
                  <a:srgbClr val="000000"/>
                </a:solidFill>
                <a:latin typeface="NOVA Bold"/>
                <a:ea typeface="NOVA Bold"/>
                <a:cs typeface="Arial" pitchFamily="34" charset="0"/>
              </a:rPr>
              <a:t>비중을 차지</a:t>
            </a:r>
            <a:r>
              <a:rPr lang="en-US" altLang="ko-KR" sz="1400" spc="50">
                <a:ln>
                  <a:solidFill>
                    <a:prstClr val="black">
                      <a:alpha val="20000"/>
                    </a:prstClr>
                  </a:solidFill>
                </a:ln>
                <a:solidFill>
                  <a:srgbClr val="000000"/>
                </a:solidFill>
                <a:cs typeface="Arial" pitchFamily="34" charset="0"/>
              </a:rPr>
              <a:t>(’15</a:t>
            </a:r>
            <a:r>
              <a:rPr lang="ko-KR" altLang="en-US" sz="1400" spc="50">
                <a:ln>
                  <a:solidFill>
                    <a:prstClr val="black">
                      <a:alpha val="20000"/>
                    </a:prstClr>
                  </a:solidFill>
                </a:ln>
                <a:solidFill>
                  <a:srgbClr val="000000"/>
                </a:solidFill>
                <a:cs typeface="Arial" pitchFamily="34" charset="0"/>
              </a:rPr>
              <a:t>년 연동은</a:t>
            </a:r>
            <a:r>
              <a:rPr lang="en-US" altLang="ko-KR" sz="1400" spc="50">
                <a:ln>
                  <a:solidFill>
                    <a:prstClr val="black">
                      <a:alpha val="20000"/>
                    </a:prstClr>
                  </a:solidFill>
                </a:ln>
                <a:solidFill>
                  <a:srgbClr val="000000"/>
                </a:solidFill>
                <a:cs typeface="Arial" pitchFamily="34" charset="0"/>
              </a:rPr>
              <a:t>, </a:t>
            </a:r>
            <a:r>
              <a:rPr lang="ko-KR" altLang="en-US" sz="1400" spc="50">
                <a:ln>
                  <a:solidFill>
                    <a:prstClr val="black">
                      <a:alpha val="20000"/>
                    </a:prstClr>
                  </a:solidFill>
                </a:ln>
                <a:solidFill>
                  <a:srgbClr val="000000"/>
                </a:solidFill>
                <a:cs typeface="Arial" pitchFamily="34" charset="0"/>
              </a:rPr>
              <a:t>제주시 내 </a:t>
            </a:r>
            <a:r>
              <a:rPr lang="en-US" altLang="ko-KR" sz="1400" spc="50">
                <a:ln>
                  <a:solidFill>
                    <a:prstClr val="black">
                      <a:alpha val="20000"/>
                    </a:prstClr>
                  </a:solidFill>
                </a:ln>
                <a:solidFill>
                  <a:srgbClr val="000000"/>
                </a:solidFill>
                <a:cs typeface="Arial" pitchFamily="34" charset="0"/>
              </a:rPr>
              <a:t>25.1% </a:t>
            </a:r>
            <a:r>
              <a:rPr lang="ko-KR" altLang="en-US" sz="1400" spc="50">
                <a:ln>
                  <a:solidFill>
                    <a:prstClr val="black">
                      <a:alpha val="20000"/>
                    </a:prstClr>
                  </a:solidFill>
                </a:ln>
                <a:solidFill>
                  <a:srgbClr val="000000"/>
                </a:solidFill>
                <a:cs typeface="Arial" pitchFamily="34" charset="0"/>
              </a:rPr>
              <a:t>비중</a:t>
            </a:r>
            <a:r>
              <a:rPr lang="en-US" altLang="ko-KR" sz="1400" spc="50">
                <a:ln>
                  <a:solidFill>
                    <a:prstClr val="black">
                      <a:alpha val="20000"/>
                    </a:prstClr>
                  </a:solidFill>
                </a:ln>
                <a:solidFill>
                  <a:srgbClr val="000000"/>
                </a:solidFill>
                <a:cs typeface="Arial" pitchFamily="34" charset="0"/>
              </a:rPr>
              <a:t>) </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4" name="직사각형 33"/>
          <p:cNvSpPr/>
          <p:nvPr/>
        </p:nvSpPr>
        <p:spPr>
          <a:xfrm>
            <a:off x="4788600" y="2349178"/>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600" b="1" kern="0">
                <a:solidFill>
                  <a:prstClr val="black"/>
                </a:solidFill>
                <a:latin typeface="NOVA Bold" panose="00000800000000000000" pitchFamily="2" charset="-127"/>
                <a:ea typeface="NOVA Bold" panose="00000800000000000000" pitchFamily="2" charset="-127"/>
                <a:cs typeface="Arial" pitchFamily="34" charset="0"/>
              </a:rPr>
              <a:t>감소한 지역</a:t>
            </a:r>
          </a:p>
        </p:txBody>
      </p:sp>
      <p:grpSp>
        <p:nvGrpSpPr>
          <p:cNvPr id="35" name="Group 767"/>
          <p:cNvGrpSpPr/>
          <p:nvPr/>
        </p:nvGrpSpPr>
        <p:grpSpPr>
          <a:xfrm>
            <a:off x="4862299" y="2415077"/>
            <a:ext cx="288000" cy="288000"/>
            <a:chOff x="2118" y="1344"/>
            <a:chExt cx="191" cy="191"/>
          </a:xfrm>
        </p:grpSpPr>
        <p:sp>
          <p:nvSpPr>
            <p:cNvPr id="36" name="Oval 768"/>
            <p:cNvSpPr>
              <a:spLocks noChangeArrowheads="1"/>
            </p:cNvSpPr>
            <p:nvPr/>
          </p:nvSpPr>
          <p:spPr bwMode="auto">
            <a:xfrm>
              <a:off x="2118" y="1344"/>
              <a:ext cx="191" cy="191"/>
            </a:xfrm>
            <a:prstGeom prst="ellipse">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37" name="Rectangle 769"/>
            <p:cNvSpPr>
              <a:spLocks noChangeArrowheads="1"/>
            </p:cNvSpPr>
            <p:nvPr/>
          </p:nvSpPr>
          <p:spPr bwMode="auto">
            <a:xfrm>
              <a:off x="2156" y="1431"/>
              <a:ext cx="115" cy="17"/>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38" name="직사각형 37"/>
          <p:cNvSpPr/>
          <p:nvPr/>
        </p:nvSpPr>
        <p:spPr>
          <a:xfrm>
            <a:off x="394746" y="2349178"/>
            <a:ext cx="4105246" cy="3600000"/>
          </a:xfrm>
          <a:prstGeom prst="rect">
            <a:avLst/>
          </a:prstGeom>
          <a:solidFill>
            <a:srgbClr val="BF9C59">
              <a:lumMod val="20000"/>
              <a:lumOff val="80000"/>
            </a:srgb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rPr>
              <a:t>증가한 지역</a:t>
            </a:r>
          </a:p>
        </p:txBody>
      </p:sp>
      <p:sp>
        <p:nvSpPr>
          <p:cNvPr id="40" name="직사각형 39"/>
          <p:cNvSpPr/>
          <p:nvPr/>
        </p:nvSpPr>
        <p:spPr>
          <a:xfrm>
            <a:off x="3203848"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노형동</a:t>
            </a:r>
          </a:p>
        </p:txBody>
      </p:sp>
      <p:sp>
        <p:nvSpPr>
          <p:cNvPr id="41" name="직사각형 40"/>
          <p:cNvSpPr/>
          <p:nvPr/>
        </p:nvSpPr>
        <p:spPr>
          <a:xfrm>
            <a:off x="6300192" y="2829689"/>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이도</a:t>
            </a:r>
            <a:r>
              <a:rPr lang="en-US" altLang="ko-KR" sz="1400" b="1" kern="0">
                <a:solidFill>
                  <a:prstClr val="white"/>
                </a:solidFill>
                <a:latin typeface="NOVA Bold" panose="00000800000000000000" pitchFamily="2" charset="-127"/>
                <a:ea typeface="NOVA Bold" panose="00000800000000000000" pitchFamily="2" charset="-127"/>
                <a:cs typeface="Arial" pitchFamily="34" charset="0"/>
              </a:rPr>
              <a:t>2</a:t>
            </a: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a:t>
            </a:r>
          </a:p>
        </p:txBody>
      </p:sp>
      <p:grpSp>
        <p:nvGrpSpPr>
          <p:cNvPr id="42" name="Group 759"/>
          <p:cNvGrpSpPr/>
          <p:nvPr/>
        </p:nvGrpSpPr>
        <p:grpSpPr>
          <a:xfrm>
            <a:off x="456155" y="2415077"/>
            <a:ext cx="288000" cy="288000"/>
            <a:chOff x="217" y="2064"/>
            <a:chExt cx="1335" cy="1335"/>
          </a:xfrm>
        </p:grpSpPr>
        <p:sp>
          <p:nvSpPr>
            <p:cNvPr id="43" name="Oval 760"/>
            <p:cNvSpPr>
              <a:spLocks noChangeArrowheads="1"/>
            </p:cNvSpPr>
            <p:nvPr/>
          </p:nvSpPr>
          <p:spPr bwMode="auto">
            <a:xfrm>
              <a:off x="217" y="2064"/>
              <a:ext cx="1335" cy="1335"/>
            </a:xfrm>
            <a:prstGeom prst="ellipse">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4" name="Rectangle 761"/>
            <p:cNvSpPr>
              <a:spLocks noChangeArrowheads="1"/>
            </p:cNvSpPr>
            <p:nvPr/>
          </p:nvSpPr>
          <p:spPr bwMode="auto">
            <a:xfrm>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5" name="Rectangle 762"/>
            <p:cNvSpPr>
              <a:spLocks noChangeArrowheads="1"/>
            </p:cNvSpPr>
            <p:nvPr/>
          </p:nvSpPr>
          <p:spPr bwMode="auto">
            <a:xfrm rot="-5400000">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48" name="직사각형 47"/>
          <p:cNvSpPr/>
          <p:nvPr/>
        </p:nvSpPr>
        <p:spPr>
          <a:xfrm>
            <a:off x="467544"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연동</a:t>
            </a:r>
            <a:endParaRPr lang="en-US" altLang="ko-KR" sz="1400" b="1" kern="0">
              <a:solidFill>
                <a:prstClr val="white"/>
              </a:solidFill>
              <a:latin typeface="NOVA Bold" panose="00000800000000000000" pitchFamily="2" charset="-127"/>
              <a:ea typeface="NOVA Bold" panose="00000800000000000000" pitchFamily="2" charset="-127"/>
              <a:cs typeface="Arial" pitchFamily="34" charset="0"/>
            </a:endParaRPr>
          </a:p>
        </p:txBody>
      </p:sp>
      <p:sp>
        <p:nvSpPr>
          <p:cNvPr id="49" name="TextBox 48"/>
          <p:cNvSpPr txBox="1"/>
          <p:nvPr/>
        </p:nvSpPr>
        <p:spPr>
          <a:xfrm>
            <a:off x="467544"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421.0%</a:t>
            </a:r>
            <a:r>
              <a:rPr lang="ko-KR" altLang="en-US" smtClean="0">
                <a:solidFill>
                  <a:prstClr val="black"/>
                </a:solidFill>
              </a:rPr>
              <a:t> 증가 </a:t>
            </a:r>
            <a:endParaRPr lang="ko-KR" altLang="en-US">
              <a:solidFill>
                <a:prstClr val="black"/>
              </a:solidFill>
            </a:endParaRPr>
          </a:p>
        </p:txBody>
      </p:sp>
      <p:sp>
        <p:nvSpPr>
          <p:cNvPr id="50" name="직사각형 49"/>
          <p:cNvSpPr/>
          <p:nvPr/>
        </p:nvSpPr>
        <p:spPr>
          <a:xfrm>
            <a:off x="7704480" y="2833480"/>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아라동</a:t>
            </a:r>
          </a:p>
        </p:txBody>
      </p:sp>
      <p:sp>
        <p:nvSpPr>
          <p:cNvPr id="52" name="직사각형 51"/>
          <p:cNvSpPr/>
          <p:nvPr/>
        </p:nvSpPr>
        <p:spPr>
          <a:xfrm>
            <a:off x="4932040" y="2833084"/>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애월읍</a:t>
            </a:r>
          </a:p>
        </p:txBody>
      </p:sp>
      <p:sp>
        <p:nvSpPr>
          <p:cNvPr id="54" name="직사각형 53"/>
          <p:cNvSpPr/>
          <p:nvPr/>
        </p:nvSpPr>
        <p:spPr>
          <a:xfrm>
            <a:off x="1857421"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용담</a:t>
            </a:r>
            <a:r>
              <a:rPr lang="en-US" altLang="ko-KR" sz="1400" b="1" kern="0">
                <a:solidFill>
                  <a:prstClr val="white"/>
                </a:solidFill>
                <a:latin typeface="NOVA Bold" panose="00000800000000000000" pitchFamily="2" charset="-127"/>
                <a:ea typeface="NOVA Bold" panose="00000800000000000000" pitchFamily="2" charset="-127"/>
                <a:cs typeface="Arial" pitchFamily="34" charset="0"/>
              </a:rPr>
              <a:t>2</a:t>
            </a: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a:t>
            </a:r>
          </a:p>
        </p:txBody>
      </p:sp>
      <p:sp>
        <p:nvSpPr>
          <p:cNvPr id="61" name="TextBox 60"/>
          <p:cNvSpPr txBox="1"/>
          <p:nvPr/>
        </p:nvSpPr>
        <p:spPr>
          <a:xfrm>
            <a:off x="4675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60.5% </a:t>
            </a:r>
            <a:r>
              <a:rPr lang="ko-KR" altLang="en-US" smtClean="0">
                <a:solidFill>
                  <a:prstClr val="black"/>
                </a:solidFill>
              </a:rPr>
              <a:t>비중  </a:t>
            </a:r>
            <a:endParaRPr lang="ko-KR" altLang="en-US">
              <a:solidFill>
                <a:prstClr val="black"/>
              </a:solidFill>
            </a:endParaRPr>
          </a:p>
        </p:txBody>
      </p:sp>
      <p:sp>
        <p:nvSpPr>
          <p:cNvPr id="63" name="TextBox 62"/>
          <p:cNvSpPr txBox="1"/>
          <p:nvPr/>
        </p:nvSpPr>
        <p:spPr>
          <a:xfrm>
            <a:off x="357613" y="6166973"/>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금액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a:t>
            </a:r>
            <a:r>
              <a:rPr lang="en-US" altLang="ko-KR" sz="1000">
                <a:solidFill>
                  <a:srgbClr val="000000"/>
                </a:solidFill>
                <a:cs typeface="Arial Narrow" pitchFamily="34" charset="0"/>
              </a:rPr>
              <a:t>(‘15.1~8</a:t>
            </a:r>
            <a:r>
              <a:rPr lang="ko-KR" altLang="en-US" sz="1000">
                <a:solidFill>
                  <a:srgbClr val="000000"/>
                </a:solidFill>
                <a:cs typeface="Arial Narrow" pitchFamily="34" charset="0"/>
              </a:rPr>
              <a:t>월 합계</a:t>
            </a:r>
            <a:r>
              <a:rPr lang="en-US" altLang="ko-KR" sz="1000">
                <a:solidFill>
                  <a:srgbClr val="000000"/>
                </a:solidFill>
                <a:cs typeface="Arial Narrow" pitchFamily="34" charset="0"/>
              </a:rPr>
              <a:t>) </a:t>
            </a:r>
            <a:r>
              <a:rPr lang="ko-KR" altLang="en-US" sz="1000">
                <a:solidFill>
                  <a:srgbClr val="000000"/>
                </a:solidFill>
                <a:cs typeface="Arial Narrow" pitchFamily="34" charset="0"/>
              </a:rPr>
              <a:t>증가한 비율</a:t>
            </a:r>
            <a:endParaRPr lang="en-US" altLang="ko-KR" sz="1000">
              <a:solidFill>
                <a:srgbClr val="000000"/>
              </a:solidFill>
              <a:cs typeface="Arial Narrow" pitchFamily="34" charset="0"/>
            </a:endParaRPr>
          </a:p>
        </p:txBody>
      </p:sp>
      <p:sp>
        <p:nvSpPr>
          <p:cNvPr id="64" name="TextBox 63"/>
          <p:cNvSpPr txBox="1"/>
          <p:nvPr/>
        </p:nvSpPr>
        <p:spPr>
          <a:xfrm>
            <a:off x="1871832"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15.2% </a:t>
            </a:r>
            <a:r>
              <a:rPr lang="ko-KR" altLang="en-US" smtClean="0">
                <a:solidFill>
                  <a:prstClr val="black"/>
                </a:solidFill>
              </a:rPr>
              <a:t> 증가 </a:t>
            </a:r>
            <a:endParaRPr lang="ko-KR" altLang="en-US">
              <a:solidFill>
                <a:prstClr val="black"/>
              </a:solidFill>
            </a:endParaRPr>
          </a:p>
        </p:txBody>
      </p:sp>
      <p:sp>
        <p:nvSpPr>
          <p:cNvPr id="65" name="TextBox 64"/>
          <p:cNvSpPr txBox="1"/>
          <p:nvPr/>
        </p:nvSpPr>
        <p:spPr>
          <a:xfrm>
            <a:off x="18718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8.7% </a:t>
            </a:r>
            <a:r>
              <a:rPr lang="ko-KR" altLang="en-US" smtClean="0">
                <a:solidFill>
                  <a:prstClr val="black"/>
                </a:solidFill>
              </a:rPr>
              <a:t>비중  </a:t>
            </a:r>
            <a:endParaRPr lang="ko-KR" altLang="en-US">
              <a:solidFill>
                <a:prstClr val="black"/>
              </a:solidFill>
            </a:endParaRPr>
          </a:p>
        </p:txBody>
      </p:sp>
      <p:sp>
        <p:nvSpPr>
          <p:cNvPr id="66" name="TextBox 65"/>
          <p:cNvSpPr txBox="1"/>
          <p:nvPr/>
        </p:nvSpPr>
        <p:spPr>
          <a:xfrm>
            <a:off x="3203980"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71.7% </a:t>
            </a:r>
            <a:r>
              <a:rPr lang="ko-KR" altLang="en-US" smtClean="0">
                <a:solidFill>
                  <a:prstClr val="black"/>
                </a:solidFill>
              </a:rPr>
              <a:t>증가 </a:t>
            </a:r>
            <a:endParaRPr lang="ko-KR" altLang="en-US">
              <a:solidFill>
                <a:prstClr val="black"/>
              </a:solidFill>
            </a:endParaRPr>
          </a:p>
        </p:txBody>
      </p:sp>
      <p:sp>
        <p:nvSpPr>
          <p:cNvPr id="67" name="TextBox 66"/>
          <p:cNvSpPr txBox="1"/>
          <p:nvPr/>
        </p:nvSpPr>
        <p:spPr>
          <a:xfrm>
            <a:off x="32039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7.5% </a:t>
            </a:r>
            <a:r>
              <a:rPr lang="ko-KR" altLang="en-US" smtClean="0">
                <a:solidFill>
                  <a:prstClr val="black"/>
                </a:solidFill>
              </a:rPr>
              <a:t>비중  </a:t>
            </a:r>
            <a:endParaRPr lang="ko-KR" altLang="en-US">
              <a:solidFill>
                <a:prstClr val="black"/>
              </a:solidFill>
            </a:endParaRPr>
          </a:p>
        </p:txBody>
      </p:sp>
      <p:sp>
        <p:nvSpPr>
          <p:cNvPr id="71" name="TextBox 70"/>
          <p:cNvSpPr txBox="1"/>
          <p:nvPr/>
        </p:nvSpPr>
        <p:spPr>
          <a:xfrm>
            <a:off x="4968044"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32.4%</a:t>
            </a:r>
            <a:r>
              <a:rPr lang="ko-KR" altLang="en-US" smtClean="0">
                <a:solidFill>
                  <a:prstClr val="black"/>
                </a:solidFill>
              </a:rPr>
              <a:t> 감소 </a:t>
            </a:r>
            <a:endParaRPr lang="ko-KR" altLang="en-US">
              <a:solidFill>
                <a:prstClr val="black"/>
              </a:solidFill>
            </a:endParaRPr>
          </a:p>
        </p:txBody>
      </p:sp>
      <p:sp>
        <p:nvSpPr>
          <p:cNvPr id="72" name="TextBox 71"/>
          <p:cNvSpPr txBox="1"/>
          <p:nvPr/>
        </p:nvSpPr>
        <p:spPr>
          <a:xfrm>
            <a:off x="6372332" y="368250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21.3% </a:t>
            </a:r>
            <a:r>
              <a:rPr lang="ko-KR" altLang="en-US" smtClean="0">
                <a:solidFill>
                  <a:prstClr val="black"/>
                </a:solidFill>
              </a:rPr>
              <a:t>감소 </a:t>
            </a:r>
            <a:endParaRPr lang="ko-KR" altLang="en-US">
              <a:solidFill>
                <a:prstClr val="black"/>
              </a:solidFill>
            </a:endParaRPr>
          </a:p>
        </p:txBody>
      </p:sp>
      <p:sp>
        <p:nvSpPr>
          <p:cNvPr id="73" name="TextBox 72"/>
          <p:cNvSpPr txBox="1"/>
          <p:nvPr/>
        </p:nvSpPr>
        <p:spPr>
          <a:xfrm>
            <a:off x="7704480"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66.5% </a:t>
            </a:r>
            <a:r>
              <a:rPr lang="ko-KR" altLang="en-US" smtClean="0">
                <a:solidFill>
                  <a:prstClr val="black"/>
                </a:solidFill>
              </a:rPr>
              <a:t>감소 </a:t>
            </a:r>
            <a:endParaRPr lang="ko-KR" altLang="en-US">
              <a:solidFill>
                <a:prstClr val="black"/>
              </a:solidFill>
            </a:endParaRPr>
          </a:p>
        </p:txBody>
      </p:sp>
      <p:sp>
        <p:nvSpPr>
          <p:cNvPr id="74" name="TextBox 73"/>
          <p:cNvSpPr txBox="1"/>
          <p:nvPr/>
        </p:nvSpPr>
        <p:spPr>
          <a:xfrm>
            <a:off x="49680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4.1% </a:t>
            </a:r>
            <a:r>
              <a:rPr lang="ko-KR" altLang="en-US" smtClean="0">
                <a:solidFill>
                  <a:prstClr val="black"/>
                </a:solidFill>
              </a:rPr>
              <a:t>비중  </a:t>
            </a:r>
            <a:endParaRPr lang="ko-KR" altLang="en-US">
              <a:solidFill>
                <a:prstClr val="black"/>
              </a:solidFill>
            </a:endParaRPr>
          </a:p>
        </p:txBody>
      </p:sp>
      <p:sp>
        <p:nvSpPr>
          <p:cNvPr id="75" name="TextBox 74"/>
          <p:cNvSpPr txBox="1"/>
          <p:nvPr/>
        </p:nvSpPr>
        <p:spPr>
          <a:xfrm>
            <a:off x="63723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2.2% </a:t>
            </a:r>
            <a:r>
              <a:rPr lang="ko-KR" altLang="en-US" smtClean="0">
                <a:solidFill>
                  <a:prstClr val="black"/>
                </a:solidFill>
              </a:rPr>
              <a:t>비중  </a:t>
            </a:r>
            <a:endParaRPr lang="ko-KR" altLang="en-US">
              <a:solidFill>
                <a:prstClr val="black"/>
              </a:solidFill>
            </a:endParaRPr>
          </a:p>
        </p:txBody>
      </p:sp>
      <p:sp>
        <p:nvSpPr>
          <p:cNvPr id="76" name="TextBox 75"/>
          <p:cNvSpPr txBox="1"/>
          <p:nvPr/>
        </p:nvSpPr>
        <p:spPr>
          <a:xfrm>
            <a:off x="77044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1.4% </a:t>
            </a:r>
            <a:r>
              <a:rPr lang="ko-KR" altLang="en-US" smtClean="0">
                <a:solidFill>
                  <a:prstClr val="black"/>
                </a:solidFill>
              </a:rPr>
              <a:t>비중  </a:t>
            </a:r>
            <a:endParaRPr lang="ko-KR" altLang="en-US">
              <a:solidFill>
                <a:prstClr val="black"/>
              </a:solidFill>
            </a:endParaRPr>
          </a:p>
        </p:txBody>
      </p:sp>
      <p:sp>
        <p:nvSpPr>
          <p:cNvPr id="77" name="TextBox 76"/>
          <p:cNvSpPr txBox="1"/>
          <p:nvPr/>
        </p:nvSpPr>
        <p:spPr>
          <a:xfrm>
            <a:off x="467544"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한라수목원</a:t>
            </a:r>
            <a:r>
              <a:rPr lang="en-US" altLang="ko-KR" smtClean="0">
                <a:solidFill>
                  <a:prstClr val="black"/>
                </a:solidFill>
              </a:rPr>
              <a:t>, </a:t>
            </a:r>
            <a:r>
              <a:rPr lang="ko-KR" altLang="en-US" smtClean="0">
                <a:solidFill>
                  <a:prstClr val="black"/>
                </a:solidFill>
              </a:rPr>
              <a:t>수목원테마파크</a:t>
            </a:r>
            <a:r>
              <a:rPr lang="en-US" altLang="ko-KR" smtClean="0">
                <a:solidFill>
                  <a:prstClr val="black"/>
                </a:solidFill>
              </a:rPr>
              <a:t>, </a:t>
            </a:r>
            <a:r>
              <a:rPr lang="ko-KR" altLang="en-US" smtClean="0">
                <a:solidFill>
                  <a:prstClr val="black"/>
                </a:solidFill>
              </a:rPr>
              <a:t>제주러브랜드</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8" name="TextBox 77"/>
          <p:cNvSpPr txBox="1"/>
          <p:nvPr/>
        </p:nvSpPr>
        <p:spPr>
          <a:xfrm>
            <a:off x="1871832" y="5216329"/>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제주국제공항</a:t>
            </a:r>
            <a:r>
              <a:rPr lang="en-US" altLang="ko-KR" smtClean="0">
                <a:solidFill>
                  <a:prstClr val="black"/>
                </a:solidFill>
              </a:rPr>
              <a:t>, </a:t>
            </a:r>
            <a:r>
              <a:rPr lang="ko-KR" altLang="en-US" smtClean="0">
                <a:solidFill>
                  <a:prstClr val="black"/>
                </a:solidFill>
              </a:rPr>
              <a:t>용두암</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9" name="TextBox 78"/>
          <p:cNvSpPr txBox="1"/>
          <p:nvPr/>
        </p:nvSpPr>
        <p:spPr>
          <a:xfrm>
            <a:off x="3183993"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한라산</a:t>
            </a:r>
            <a:r>
              <a:rPr lang="en-US" altLang="ko-KR" smtClean="0">
                <a:solidFill>
                  <a:prstClr val="black"/>
                </a:solidFill>
              </a:rPr>
              <a:t>, </a:t>
            </a:r>
            <a:r>
              <a:rPr lang="ko-KR" altLang="en-US" smtClean="0">
                <a:solidFill>
                  <a:prstClr val="black"/>
                </a:solidFill>
              </a:rPr>
              <a:t>신비의 도로</a:t>
            </a:r>
            <a:r>
              <a:rPr lang="en-US" altLang="ko-KR" smtClean="0">
                <a:solidFill>
                  <a:prstClr val="black"/>
                </a:solidFill>
              </a:rPr>
              <a:t>, </a:t>
            </a:r>
            <a:r>
              <a:rPr lang="ko-KR" altLang="en-US" smtClean="0">
                <a:solidFill>
                  <a:prstClr val="black"/>
                </a:solidFill>
              </a:rPr>
              <a:t>한라대학교 등</a:t>
            </a:r>
            <a:endParaRPr lang="ko-KR" altLang="en-US">
              <a:solidFill>
                <a:prstClr val="black"/>
              </a:solidFill>
            </a:endParaRPr>
          </a:p>
        </p:txBody>
      </p:sp>
      <p:sp>
        <p:nvSpPr>
          <p:cNvPr id="80" name="TextBox 79"/>
          <p:cNvSpPr txBox="1"/>
          <p:nvPr/>
        </p:nvSpPr>
        <p:spPr>
          <a:xfrm>
            <a:off x="4932040"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공룡랜드</a:t>
            </a:r>
            <a:r>
              <a:rPr lang="en-US" altLang="ko-KR" smtClean="0">
                <a:solidFill>
                  <a:prstClr val="black"/>
                </a:solidFill>
              </a:rPr>
              <a:t>, </a:t>
            </a:r>
            <a:r>
              <a:rPr lang="ko-KR" altLang="en-US" smtClean="0">
                <a:solidFill>
                  <a:prstClr val="black"/>
                </a:solidFill>
              </a:rPr>
              <a:t>골프장</a:t>
            </a:r>
            <a:r>
              <a:rPr lang="en-US" altLang="ko-KR">
                <a:solidFill>
                  <a:prstClr val="black"/>
                </a:solidFill>
              </a:rPr>
              <a:t> </a:t>
            </a:r>
            <a:r>
              <a:rPr lang="ko-KR" altLang="en-US" smtClean="0">
                <a:solidFill>
                  <a:prstClr val="black"/>
                </a:solidFill>
              </a:rPr>
              <a:t>애월항 등</a:t>
            </a:r>
            <a:endParaRPr lang="ko-KR" altLang="en-US">
              <a:solidFill>
                <a:prstClr val="black"/>
              </a:solidFill>
            </a:endParaRPr>
          </a:p>
        </p:txBody>
      </p:sp>
      <p:sp>
        <p:nvSpPr>
          <p:cNvPr id="81" name="TextBox 80"/>
          <p:cNvSpPr txBox="1"/>
          <p:nvPr/>
        </p:nvSpPr>
        <p:spPr>
          <a:xfrm>
            <a:off x="6336328" y="5216329"/>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제주시청</a:t>
            </a:r>
            <a:r>
              <a:rPr lang="en-US" altLang="ko-KR" smtClean="0">
                <a:solidFill>
                  <a:prstClr val="black"/>
                </a:solidFill>
              </a:rPr>
              <a:t>, </a:t>
            </a:r>
            <a:r>
              <a:rPr lang="ko-KR" altLang="en-US" smtClean="0">
                <a:solidFill>
                  <a:prstClr val="black"/>
                </a:solidFill>
              </a:rPr>
              <a:t>교육박물관</a:t>
            </a:r>
            <a:r>
              <a:rPr lang="en-US" altLang="ko-KR" smtClean="0">
                <a:solidFill>
                  <a:prstClr val="black"/>
                </a:solidFill>
              </a:rPr>
              <a:t>, </a:t>
            </a:r>
            <a:r>
              <a:rPr lang="ko-KR" altLang="en-US" smtClean="0">
                <a:solidFill>
                  <a:prstClr val="black"/>
                </a:solidFill>
              </a:rPr>
              <a:t>갤러리 등  </a:t>
            </a:r>
            <a:endParaRPr lang="ko-KR" altLang="en-US">
              <a:solidFill>
                <a:prstClr val="black"/>
              </a:solidFill>
            </a:endParaRPr>
          </a:p>
        </p:txBody>
      </p:sp>
      <p:sp>
        <p:nvSpPr>
          <p:cNvPr id="82" name="TextBox 81"/>
          <p:cNvSpPr txBox="1"/>
          <p:nvPr/>
        </p:nvSpPr>
        <p:spPr>
          <a:xfrm>
            <a:off x="7668476"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골프장</a:t>
            </a:r>
            <a:r>
              <a:rPr lang="en-US" altLang="ko-KR" smtClean="0">
                <a:solidFill>
                  <a:prstClr val="black"/>
                </a:solidFill>
              </a:rPr>
              <a:t>,</a:t>
            </a:r>
            <a:r>
              <a:rPr lang="ko-KR" altLang="en-US" smtClean="0">
                <a:solidFill>
                  <a:prstClr val="black"/>
                </a:solidFill>
              </a:rPr>
              <a:t>대학교</a:t>
            </a:r>
            <a:r>
              <a:rPr lang="en-US" altLang="ko-KR" smtClean="0">
                <a:solidFill>
                  <a:prstClr val="black"/>
                </a:solidFill>
              </a:rPr>
              <a:t>, </a:t>
            </a:r>
            <a:r>
              <a:rPr lang="ko-KR" altLang="en-US" smtClean="0">
                <a:solidFill>
                  <a:prstClr val="black"/>
                </a:solidFill>
              </a:rPr>
              <a:t>관음사 등</a:t>
            </a:r>
            <a:endParaRPr lang="ko-KR" altLang="en-US">
              <a:solidFill>
                <a:prstClr val="black"/>
              </a:solidFill>
            </a:endParaRPr>
          </a:p>
        </p:txBody>
      </p:sp>
      <p:sp>
        <p:nvSpPr>
          <p:cNvPr id="83" name="갈매기형 수장 82"/>
          <p:cNvSpPr/>
          <p:nvPr/>
        </p:nvSpPr>
        <p:spPr bwMode="auto">
          <a:xfrm>
            <a:off x="4511751" y="4304483"/>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Tree>
    <p:extLst>
      <p:ext uri="{BB962C8B-B14F-4D97-AF65-F5344CB8AC3E}">
        <p14:creationId xmlns:p14="http://schemas.microsoft.com/office/powerpoint/2010/main" val="7679808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a:t>
            </a:r>
            <a:endParaRPr lang="en-US" altLang="ko-KR" sz="1600"/>
          </a:p>
          <a:p>
            <a:pPr>
              <a:lnSpc>
                <a:spcPct val="130000"/>
              </a:lnSpc>
            </a:pPr>
            <a:r>
              <a:rPr lang="ko-KR" altLang="en-US" sz="1600" smtClean="0"/>
              <a:t>비씨카드 빅데이터센터  </a:t>
            </a:r>
            <a:endParaRPr lang="en-US" altLang="ko-KR" sz="1600" smtClean="0"/>
          </a:p>
        </p:txBody>
      </p:sp>
      <p:sp>
        <p:nvSpPr>
          <p:cNvPr id="8"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제목 1"/>
          <p:cNvSpPr txBox="1"/>
          <p:nvPr/>
        </p:nvSpPr>
        <p:spPr>
          <a:xfrm>
            <a:off x="395536" y="1990581"/>
            <a:ext cx="8568952" cy="692497"/>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50000"/>
              </a:lnSpc>
            </a:pPr>
            <a:r>
              <a:rPr lang="en-US" altLang="ko-KR" sz="3000" smtClean="0"/>
              <a:t>1. </a:t>
            </a:r>
            <a:r>
              <a:rPr lang="ko-KR" altLang="en-US" sz="3000" smtClean="0"/>
              <a:t>고객 관점의 소비패턴 변화 분석 및 인사이트 도출 </a:t>
            </a:r>
            <a:endParaRPr sz="3000">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0118549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a:t>
            </a:r>
            <a:r>
              <a:rPr lang="ko-KR" altLang="en-US">
                <a:latin typeface="NOVA Bold" panose="00000800000000000000" pitchFamily="2" charset="-127"/>
                <a:ea typeface="NOVA Bold" panose="00000800000000000000" pitchFamily="2" charset="-127"/>
              </a:rPr>
              <a:t>도</a:t>
            </a:r>
            <a:r>
              <a:rPr lang="ko-KR" altLang="en-US" smtClean="0">
                <a:latin typeface="NOVA Bold" panose="00000800000000000000" pitchFamily="2" charset="-127"/>
                <a:ea typeface="NOVA Bold" panose="00000800000000000000" pitchFamily="2" charset="-127"/>
              </a:rPr>
              <a:t> 소비 분석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서귀포시</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는 </a:t>
            </a:r>
            <a:r>
              <a:rPr lang="ko-KR" altLang="en-US" sz="1600" spc="50">
                <a:ln>
                  <a:solidFill>
                    <a:prstClr val="black">
                      <a:alpha val="20000"/>
                    </a:prstClr>
                  </a:solidFill>
                </a:ln>
                <a:solidFill>
                  <a:srgbClr val="000000"/>
                </a:solidFill>
                <a:latin typeface="NOVA Bold"/>
                <a:ea typeface="NOVA Bold"/>
                <a:cs typeface="Arial" pitchFamily="34" charset="0"/>
              </a:rPr>
              <a:t>카드이용금액이 전년동기대비 약 절반으로 감소</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서귀포시 예래동</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은 </a:t>
            </a:r>
            <a:r>
              <a:rPr lang="en-US" altLang="ko-KR" sz="1600" spc="50">
                <a:ln>
                  <a:solidFill>
                    <a:prstClr val="black">
                      <a:alpha val="20000"/>
                    </a:prstClr>
                  </a:solidFill>
                </a:ln>
                <a:solidFill>
                  <a:srgbClr val="000000"/>
                </a:solidFill>
                <a:latin typeface="NOVA Bold"/>
                <a:ea typeface="NOVA Bold"/>
                <a:cs typeface="Arial" pitchFamily="34" charset="0"/>
              </a:rPr>
              <a:t>’15</a:t>
            </a:r>
            <a:r>
              <a:rPr lang="ko-KR" altLang="en-US" sz="1600" spc="50">
                <a:ln>
                  <a:solidFill>
                    <a:prstClr val="black">
                      <a:alpha val="20000"/>
                    </a:prstClr>
                  </a:solidFill>
                </a:ln>
                <a:solidFill>
                  <a:srgbClr val="000000"/>
                </a:solidFill>
                <a:latin typeface="NOVA Bold"/>
                <a:ea typeface="NOVA Bold"/>
                <a:cs typeface="Arial" pitchFamily="34" charset="0"/>
              </a:rPr>
              <a:t>년 서귀포시 내에서 </a:t>
            </a:r>
            <a:r>
              <a:rPr lang="en-US" altLang="ko-KR" sz="1600" spc="50">
                <a:ln>
                  <a:solidFill>
                    <a:prstClr val="black">
                      <a:alpha val="20000"/>
                    </a:prstClr>
                  </a:solidFill>
                </a:ln>
                <a:solidFill>
                  <a:srgbClr val="000000"/>
                </a:solidFill>
                <a:latin typeface="NOVA Bold"/>
                <a:ea typeface="NOVA Bold"/>
                <a:cs typeface="Arial" pitchFamily="34" charset="0"/>
              </a:rPr>
              <a:t>52.4% </a:t>
            </a:r>
            <a:r>
              <a:rPr lang="ko-KR" altLang="en-US" sz="1600" spc="50">
                <a:ln>
                  <a:solidFill>
                    <a:prstClr val="black">
                      <a:alpha val="20000"/>
                    </a:prstClr>
                  </a:solidFill>
                </a:ln>
                <a:solidFill>
                  <a:srgbClr val="000000"/>
                </a:solidFill>
                <a:latin typeface="NOVA Bold"/>
                <a:ea typeface="NOVA Bold"/>
                <a:cs typeface="Arial" pitchFamily="34" charset="0"/>
              </a:rPr>
              <a:t>비중을 차지하며 매출을 견인했으나</a:t>
            </a:r>
            <a:r>
              <a:rPr lang="en-US" altLang="ko-KR" sz="1600" spc="50">
                <a:ln>
                  <a:solidFill>
                    <a:prstClr val="black">
                      <a:alpha val="20000"/>
                    </a:prstClr>
                  </a:solidFill>
                </a:ln>
                <a:solidFill>
                  <a:srgbClr val="000000"/>
                </a:solidFill>
                <a:latin typeface="NOVA Bold"/>
                <a:ea typeface="NOVA Bold"/>
                <a:cs typeface="Arial" pitchFamily="34" charset="0"/>
              </a:rPr>
              <a:t>, ’16</a:t>
            </a:r>
            <a:r>
              <a:rPr lang="ko-KR" altLang="en-US" sz="1600" spc="50">
                <a:ln>
                  <a:solidFill>
                    <a:prstClr val="black">
                      <a:alpha val="20000"/>
                    </a:prstClr>
                  </a:solidFill>
                </a:ln>
                <a:solidFill>
                  <a:srgbClr val="000000"/>
                </a:solidFill>
                <a:latin typeface="NOVA Bold"/>
                <a:ea typeface="NOVA Bold"/>
                <a:cs typeface="Arial" pitchFamily="34" charset="0"/>
              </a:rPr>
              <a:t>년 전년대비 </a:t>
            </a:r>
            <a:r>
              <a:rPr lang="en-US" altLang="ko-KR" sz="1600" spc="50">
                <a:ln>
                  <a:solidFill>
                    <a:prstClr val="black">
                      <a:alpha val="20000"/>
                    </a:prstClr>
                  </a:solidFill>
                </a:ln>
                <a:solidFill>
                  <a:srgbClr val="000000"/>
                </a:solidFill>
                <a:latin typeface="NOVA Bold"/>
                <a:ea typeface="NOVA Bold"/>
                <a:cs typeface="Arial" pitchFamily="34" charset="0"/>
              </a:rPr>
              <a:t>¼ </a:t>
            </a:r>
            <a:r>
              <a:rPr lang="ko-KR" altLang="en-US" sz="1600" spc="50">
                <a:ln>
                  <a:solidFill>
                    <a:prstClr val="black">
                      <a:alpha val="20000"/>
                    </a:prstClr>
                  </a:solidFill>
                </a:ln>
                <a:solidFill>
                  <a:srgbClr val="000000"/>
                </a:solidFill>
                <a:latin typeface="NOVA Bold"/>
                <a:ea typeface="NOVA Bold"/>
                <a:cs typeface="Arial" pitchFamily="34" charset="0"/>
              </a:rPr>
              <a:t>수준으로 급감</a:t>
            </a:r>
            <a:endParaRPr lang="en-US" altLang="ko-KR" sz="1400" spc="50">
              <a:ln>
                <a:solidFill>
                  <a:prstClr val="black">
                    <a:alpha val="20000"/>
                  </a:prstClr>
                </a:solidFill>
              </a:ln>
              <a:solidFill>
                <a:srgbClr val="000000"/>
              </a:solidFill>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4" name="직사각형 33"/>
          <p:cNvSpPr/>
          <p:nvPr/>
        </p:nvSpPr>
        <p:spPr>
          <a:xfrm>
            <a:off x="4788600" y="2349178"/>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rPr>
              <a:t>감소한 지역</a:t>
            </a:r>
          </a:p>
        </p:txBody>
      </p:sp>
      <p:grpSp>
        <p:nvGrpSpPr>
          <p:cNvPr id="35" name="Group 767"/>
          <p:cNvGrpSpPr/>
          <p:nvPr/>
        </p:nvGrpSpPr>
        <p:grpSpPr>
          <a:xfrm>
            <a:off x="4862299" y="2415077"/>
            <a:ext cx="288000" cy="288000"/>
            <a:chOff x="2118" y="1344"/>
            <a:chExt cx="191" cy="191"/>
          </a:xfrm>
        </p:grpSpPr>
        <p:sp>
          <p:nvSpPr>
            <p:cNvPr id="36" name="Oval 768"/>
            <p:cNvSpPr>
              <a:spLocks noChangeArrowheads="1"/>
            </p:cNvSpPr>
            <p:nvPr/>
          </p:nvSpPr>
          <p:spPr bwMode="auto">
            <a:xfrm>
              <a:off x="2118" y="1344"/>
              <a:ext cx="191" cy="191"/>
            </a:xfrm>
            <a:prstGeom prst="ellipse">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37" name="Rectangle 769"/>
            <p:cNvSpPr>
              <a:spLocks noChangeArrowheads="1"/>
            </p:cNvSpPr>
            <p:nvPr/>
          </p:nvSpPr>
          <p:spPr bwMode="auto">
            <a:xfrm>
              <a:off x="2156" y="1431"/>
              <a:ext cx="115" cy="17"/>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38" name="직사각형 37"/>
          <p:cNvSpPr/>
          <p:nvPr/>
        </p:nvSpPr>
        <p:spPr>
          <a:xfrm>
            <a:off x="394746" y="2349178"/>
            <a:ext cx="4105246" cy="3600000"/>
          </a:xfrm>
          <a:prstGeom prst="rect">
            <a:avLst/>
          </a:prstGeom>
          <a:solidFill>
            <a:srgbClr val="BF9C59">
              <a:lumMod val="20000"/>
              <a:lumOff val="80000"/>
            </a:srgb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ko-KR" altLang="en-US" sz="1600" b="1" kern="0">
                <a:solidFill>
                  <a:prstClr val="black"/>
                </a:solidFill>
                <a:latin typeface="NOVA Bold" panose="00000800000000000000" pitchFamily="2" charset="-127"/>
                <a:ea typeface="NOVA Bold" panose="00000800000000000000" pitchFamily="2" charset="-127"/>
                <a:cs typeface="Arial" pitchFamily="34" charset="0"/>
              </a:rPr>
              <a:t>증가한 지역</a:t>
            </a:r>
          </a:p>
        </p:txBody>
      </p:sp>
      <p:sp>
        <p:nvSpPr>
          <p:cNvPr id="40" name="직사각형 39"/>
          <p:cNvSpPr/>
          <p:nvPr/>
        </p:nvSpPr>
        <p:spPr>
          <a:xfrm>
            <a:off x="3203848"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안덕면</a:t>
            </a:r>
          </a:p>
        </p:txBody>
      </p:sp>
      <p:sp>
        <p:nvSpPr>
          <p:cNvPr id="41" name="직사각형 40"/>
          <p:cNvSpPr/>
          <p:nvPr/>
        </p:nvSpPr>
        <p:spPr>
          <a:xfrm>
            <a:off x="6300192" y="2829689"/>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예래동</a:t>
            </a:r>
          </a:p>
        </p:txBody>
      </p:sp>
      <p:grpSp>
        <p:nvGrpSpPr>
          <p:cNvPr id="42" name="Group 759"/>
          <p:cNvGrpSpPr/>
          <p:nvPr/>
        </p:nvGrpSpPr>
        <p:grpSpPr>
          <a:xfrm>
            <a:off x="456155" y="2415077"/>
            <a:ext cx="288000" cy="288000"/>
            <a:chOff x="217" y="2064"/>
            <a:chExt cx="1335" cy="1335"/>
          </a:xfrm>
        </p:grpSpPr>
        <p:sp>
          <p:nvSpPr>
            <p:cNvPr id="43" name="Oval 760"/>
            <p:cNvSpPr>
              <a:spLocks noChangeArrowheads="1"/>
            </p:cNvSpPr>
            <p:nvPr/>
          </p:nvSpPr>
          <p:spPr bwMode="auto">
            <a:xfrm>
              <a:off x="217" y="2064"/>
              <a:ext cx="1335" cy="1335"/>
            </a:xfrm>
            <a:prstGeom prst="ellipse">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4" name="Rectangle 761"/>
            <p:cNvSpPr>
              <a:spLocks noChangeArrowheads="1"/>
            </p:cNvSpPr>
            <p:nvPr/>
          </p:nvSpPr>
          <p:spPr bwMode="auto">
            <a:xfrm>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5" name="Rectangle 762"/>
            <p:cNvSpPr>
              <a:spLocks noChangeArrowheads="1"/>
            </p:cNvSpPr>
            <p:nvPr/>
          </p:nvSpPr>
          <p:spPr bwMode="auto">
            <a:xfrm rot="-5400000">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48" name="직사각형 47"/>
          <p:cNvSpPr/>
          <p:nvPr/>
        </p:nvSpPr>
        <p:spPr>
          <a:xfrm>
            <a:off x="467544"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동홍동</a:t>
            </a:r>
            <a:endParaRPr lang="en-US" altLang="ko-KR" sz="1400" b="1" kern="0">
              <a:solidFill>
                <a:prstClr val="white"/>
              </a:solidFill>
              <a:latin typeface="NOVA Bold" panose="00000800000000000000" pitchFamily="2" charset="-127"/>
              <a:ea typeface="NOVA Bold" panose="00000800000000000000" pitchFamily="2" charset="-127"/>
              <a:cs typeface="Arial" pitchFamily="34" charset="0"/>
            </a:endParaRPr>
          </a:p>
        </p:txBody>
      </p:sp>
      <p:sp>
        <p:nvSpPr>
          <p:cNvPr id="49" name="TextBox 48"/>
          <p:cNvSpPr txBox="1"/>
          <p:nvPr/>
        </p:nvSpPr>
        <p:spPr>
          <a:xfrm>
            <a:off x="467544"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8851.6%</a:t>
            </a:r>
            <a:r>
              <a:rPr lang="ko-KR" altLang="en-US" smtClean="0">
                <a:solidFill>
                  <a:prstClr val="black"/>
                </a:solidFill>
              </a:rPr>
              <a:t> 증가 </a:t>
            </a:r>
            <a:endParaRPr lang="ko-KR" altLang="en-US">
              <a:solidFill>
                <a:prstClr val="black"/>
              </a:solidFill>
            </a:endParaRPr>
          </a:p>
        </p:txBody>
      </p:sp>
      <p:sp>
        <p:nvSpPr>
          <p:cNvPr id="50" name="직사각형 49"/>
          <p:cNvSpPr/>
          <p:nvPr/>
        </p:nvSpPr>
        <p:spPr>
          <a:xfrm>
            <a:off x="7704480" y="2833480"/>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성산읍</a:t>
            </a:r>
          </a:p>
        </p:txBody>
      </p:sp>
      <p:sp>
        <p:nvSpPr>
          <p:cNvPr id="52" name="직사각형 51"/>
          <p:cNvSpPr/>
          <p:nvPr/>
        </p:nvSpPr>
        <p:spPr>
          <a:xfrm>
            <a:off x="4932040" y="2833084"/>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표선면</a:t>
            </a:r>
          </a:p>
        </p:txBody>
      </p:sp>
      <p:sp>
        <p:nvSpPr>
          <p:cNvPr id="54" name="직사각형 53"/>
          <p:cNvSpPr/>
          <p:nvPr/>
        </p:nvSpPr>
        <p:spPr>
          <a:xfrm>
            <a:off x="1857421"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중문동</a:t>
            </a:r>
          </a:p>
        </p:txBody>
      </p:sp>
      <p:sp>
        <p:nvSpPr>
          <p:cNvPr id="61" name="TextBox 60"/>
          <p:cNvSpPr txBox="1"/>
          <p:nvPr/>
        </p:nvSpPr>
        <p:spPr>
          <a:xfrm>
            <a:off x="4675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12.1% </a:t>
            </a:r>
            <a:r>
              <a:rPr lang="ko-KR" altLang="en-US" smtClean="0">
                <a:solidFill>
                  <a:prstClr val="black"/>
                </a:solidFill>
              </a:rPr>
              <a:t>비중  </a:t>
            </a:r>
            <a:endParaRPr lang="ko-KR" altLang="en-US">
              <a:solidFill>
                <a:prstClr val="black"/>
              </a:solidFill>
            </a:endParaRPr>
          </a:p>
        </p:txBody>
      </p:sp>
      <p:sp>
        <p:nvSpPr>
          <p:cNvPr id="63" name="TextBox 62"/>
          <p:cNvSpPr txBox="1"/>
          <p:nvPr/>
        </p:nvSpPr>
        <p:spPr>
          <a:xfrm>
            <a:off x="357613" y="6166973"/>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금액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a:t>
            </a:r>
            <a:r>
              <a:rPr lang="en-US" altLang="ko-KR" sz="1000">
                <a:solidFill>
                  <a:srgbClr val="000000"/>
                </a:solidFill>
                <a:cs typeface="Arial Narrow" pitchFamily="34" charset="0"/>
              </a:rPr>
              <a:t>(‘15.1~8</a:t>
            </a:r>
            <a:r>
              <a:rPr lang="ko-KR" altLang="en-US" sz="1000">
                <a:solidFill>
                  <a:srgbClr val="000000"/>
                </a:solidFill>
                <a:cs typeface="Arial Narrow" pitchFamily="34" charset="0"/>
              </a:rPr>
              <a:t>월 합계</a:t>
            </a:r>
            <a:r>
              <a:rPr lang="en-US" altLang="ko-KR" sz="1000">
                <a:solidFill>
                  <a:srgbClr val="000000"/>
                </a:solidFill>
                <a:cs typeface="Arial Narrow" pitchFamily="34" charset="0"/>
              </a:rPr>
              <a:t>) </a:t>
            </a:r>
            <a:r>
              <a:rPr lang="ko-KR" altLang="en-US" sz="1000">
                <a:solidFill>
                  <a:srgbClr val="000000"/>
                </a:solidFill>
                <a:cs typeface="Arial Narrow" pitchFamily="34" charset="0"/>
              </a:rPr>
              <a:t>증가한 비율</a:t>
            </a:r>
            <a:endParaRPr lang="en-US" altLang="ko-KR" sz="1000">
              <a:solidFill>
                <a:srgbClr val="000000"/>
              </a:solidFill>
              <a:cs typeface="Arial Narrow" pitchFamily="34" charset="0"/>
            </a:endParaRPr>
          </a:p>
        </p:txBody>
      </p:sp>
      <p:sp>
        <p:nvSpPr>
          <p:cNvPr id="64" name="TextBox 63"/>
          <p:cNvSpPr txBox="1"/>
          <p:nvPr/>
        </p:nvSpPr>
        <p:spPr>
          <a:xfrm>
            <a:off x="1871832"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38.9% </a:t>
            </a:r>
            <a:r>
              <a:rPr lang="ko-KR" altLang="en-US" smtClean="0">
                <a:solidFill>
                  <a:prstClr val="black"/>
                </a:solidFill>
              </a:rPr>
              <a:t> 증가 </a:t>
            </a:r>
            <a:endParaRPr lang="ko-KR" altLang="en-US">
              <a:solidFill>
                <a:prstClr val="black"/>
              </a:solidFill>
            </a:endParaRPr>
          </a:p>
        </p:txBody>
      </p:sp>
      <p:sp>
        <p:nvSpPr>
          <p:cNvPr id="65" name="TextBox 64"/>
          <p:cNvSpPr txBox="1"/>
          <p:nvPr/>
        </p:nvSpPr>
        <p:spPr>
          <a:xfrm>
            <a:off x="18718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3.5% </a:t>
            </a:r>
            <a:r>
              <a:rPr lang="ko-KR" altLang="en-US" smtClean="0">
                <a:solidFill>
                  <a:prstClr val="black"/>
                </a:solidFill>
              </a:rPr>
              <a:t>비중  </a:t>
            </a:r>
            <a:endParaRPr lang="ko-KR" altLang="en-US">
              <a:solidFill>
                <a:prstClr val="black"/>
              </a:solidFill>
            </a:endParaRPr>
          </a:p>
        </p:txBody>
      </p:sp>
      <p:sp>
        <p:nvSpPr>
          <p:cNvPr id="66" name="TextBox 65"/>
          <p:cNvSpPr txBox="1"/>
          <p:nvPr/>
        </p:nvSpPr>
        <p:spPr>
          <a:xfrm>
            <a:off x="3203980"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43.3% </a:t>
            </a:r>
            <a:r>
              <a:rPr lang="ko-KR" altLang="en-US" smtClean="0">
                <a:solidFill>
                  <a:prstClr val="black"/>
                </a:solidFill>
              </a:rPr>
              <a:t>증가 </a:t>
            </a:r>
            <a:endParaRPr lang="ko-KR" altLang="en-US">
              <a:solidFill>
                <a:prstClr val="black"/>
              </a:solidFill>
            </a:endParaRPr>
          </a:p>
        </p:txBody>
      </p:sp>
      <p:sp>
        <p:nvSpPr>
          <p:cNvPr id="67" name="TextBox 66"/>
          <p:cNvSpPr txBox="1"/>
          <p:nvPr/>
        </p:nvSpPr>
        <p:spPr>
          <a:xfrm>
            <a:off x="32039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3.4% </a:t>
            </a:r>
            <a:r>
              <a:rPr lang="ko-KR" altLang="en-US" smtClean="0">
                <a:solidFill>
                  <a:prstClr val="black"/>
                </a:solidFill>
              </a:rPr>
              <a:t>비중  </a:t>
            </a:r>
            <a:endParaRPr lang="ko-KR" altLang="en-US">
              <a:solidFill>
                <a:prstClr val="black"/>
              </a:solidFill>
            </a:endParaRPr>
          </a:p>
        </p:txBody>
      </p:sp>
      <p:sp>
        <p:nvSpPr>
          <p:cNvPr id="71" name="TextBox 70"/>
          <p:cNvSpPr txBox="1"/>
          <p:nvPr/>
        </p:nvSpPr>
        <p:spPr>
          <a:xfrm>
            <a:off x="4968044"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5.8%</a:t>
            </a:r>
            <a:r>
              <a:rPr lang="ko-KR" altLang="en-US" smtClean="0">
                <a:solidFill>
                  <a:prstClr val="black"/>
                </a:solidFill>
              </a:rPr>
              <a:t> 감소 </a:t>
            </a:r>
            <a:endParaRPr lang="ko-KR" altLang="en-US">
              <a:solidFill>
                <a:prstClr val="black"/>
              </a:solidFill>
            </a:endParaRPr>
          </a:p>
        </p:txBody>
      </p:sp>
      <p:sp>
        <p:nvSpPr>
          <p:cNvPr id="72" name="TextBox 71"/>
          <p:cNvSpPr txBox="1"/>
          <p:nvPr/>
        </p:nvSpPr>
        <p:spPr>
          <a:xfrm>
            <a:off x="6372332" y="368250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76.5% </a:t>
            </a:r>
            <a:r>
              <a:rPr lang="ko-KR" altLang="en-US" smtClean="0">
                <a:solidFill>
                  <a:prstClr val="black"/>
                </a:solidFill>
              </a:rPr>
              <a:t>감소 </a:t>
            </a:r>
            <a:endParaRPr lang="ko-KR" altLang="en-US">
              <a:solidFill>
                <a:prstClr val="black"/>
              </a:solidFill>
            </a:endParaRPr>
          </a:p>
        </p:txBody>
      </p:sp>
      <p:sp>
        <p:nvSpPr>
          <p:cNvPr id="73" name="TextBox 72"/>
          <p:cNvSpPr txBox="1"/>
          <p:nvPr/>
        </p:nvSpPr>
        <p:spPr>
          <a:xfrm>
            <a:off x="7704480"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55.3% </a:t>
            </a:r>
            <a:r>
              <a:rPr lang="ko-KR" altLang="en-US" smtClean="0">
                <a:solidFill>
                  <a:prstClr val="black"/>
                </a:solidFill>
              </a:rPr>
              <a:t>감소 </a:t>
            </a:r>
            <a:endParaRPr lang="ko-KR" altLang="en-US">
              <a:solidFill>
                <a:prstClr val="black"/>
              </a:solidFill>
            </a:endParaRPr>
          </a:p>
        </p:txBody>
      </p:sp>
      <p:sp>
        <p:nvSpPr>
          <p:cNvPr id="74" name="TextBox 73"/>
          <p:cNvSpPr txBox="1"/>
          <p:nvPr/>
        </p:nvSpPr>
        <p:spPr>
          <a:xfrm>
            <a:off x="49680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28.4% </a:t>
            </a:r>
            <a:r>
              <a:rPr lang="ko-KR" altLang="en-US" smtClean="0">
                <a:solidFill>
                  <a:prstClr val="black"/>
                </a:solidFill>
              </a:rPr>
              <a:t>비중  </a:t>
            </a:r>
            <a:endParaRPr lang="ko-KR" altLang="en-US">
              <a:solidFill>
                <a:prstClr val="black"/>
              </a:solidFill>
            </a:endParaRPr>
          </a:p>
        </p:txBody>
      </p:sp>
      <p:sp>
        <p:nvSpPr>
          <p:cNvPr id="75" name="TextBox 74"/>
          <p:cNvSpPr txBox="1"/>
          <p:nvPr/>
        </p:nvSpPr>
        <p:spPr>
          <a:xfrm>
            <a:off x="63723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24.3% </a:t>
            </a:r>
            <a:r>
              <a:rPr lang="ko-KR" altLang="en-US" smtClean="0">
                <a:solidFill>
                  <a:prstClr val="black"/>
                </a:solidFill>
              </a:rPr>
              <a:t>비중  </a:t>
            </a:r>
            <a:endParaRPr lang="ko-KR" altLang="en-US">
              <a:solidFill>
                <a:prstClr val="black"/>
              </a:solidFill>
            </a:endParaRPr>
          </a:p>
        </p:txBody>
      </p:sp>
      <p:sp>
        <p:nvSpPr>
          <p:cNvPr id="76" name="TextBox 75"/>
          <p:cNvSpPr txBox="1"/>
          <p:nvPr/>
        </p:nvSpPr>
        <p:spPr>
          <a:xfrm>
            <a:off x="77044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18.3% </a:t>
            </a:r>
            <a:r>
              <a:rPr lang="ko-KR" altLang="en-US" smtClean="0">
                <a:solidFill>
                  <a:prstClr val="black"/>
                </a:solidFill>
              </a:rPr>
              <a:t>비중  </a:t>
            </a:r>
            <a:endParaRPr lang="ko-KR" altLang="en-US">
              <a:solidFill>
                <a:prstClr val="black"/>
              </a:solidFill>
            </a:endParaRPr>
          </a:p>
        </p:txBody>
      </p:sp>
      <p:sp>
        <p:nvSpPr>
          <p:cNvPr id="77" name="TextBox 76"/>
          <p:cNvSpPr txBox="1"/>
          <p:nvPr/>
        </p:nvSpPr>
        <p:spPr>
          <a:xfrm>
            <a:off x="467544" y="501317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음식점</a:t>
            </a:r>
            <a:r>
              <a:rPr lang="en-US" altLang="ko-KR" smtClean="0">
                <a:solidFill>
                  <a:prstClr val="black"/>
                </a:solidFill>
              </a:rPr>
              <a:t>, </a:t>
            </a:r>
            <a:r>
              <a:rPr lang="ko-KR" altLang="en-US" smtClean="0">
                <a:solidFill>
                  <a:prstClr val="black"/>
                </a:solidFill>
              </a:rPr>
              <a:t>숙소 등 중국인 관광객 전용시설 </a:t>
            </a:r>
            <a:endParaRPr lang="ko-KR" altLang="en-US">
              <a:solidFill>
                <a:prstClr val="black"/>
              </a:solidFill>
            </a:endParaRPr>
          </a:p>
        </p:txBody>
      </p:sp>
      <p:sp>
        <p:nvSpPr>
          <p:cNvPr id="78" name="TextBox 77"/>
          <p:cNvSpPr txBox="1"/>
          <p:nvPr/>
        </p:nvSpPr>
        <p:spPr>
          <a:xfrm>
            <a:off x="1871832" y="501465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중문관광단지</a:t>
            </a:r>
            <a:r>
              <a:rPr lang="en-US" altLang="ko-KR" smtClean="0">
                <a:solidFill>
                  <a:prstClr val="black"/>
                </a:solidFill>
              </a:rPr>
              <a:t>,</a:t>
            </a:r>
            <a:br>
              <a:rPr lang="en-US" altLang="ko-KR" smtClean="0">
                <a:solidFill>
                  <a:prstClr val="black"/>
                </a:solidFill>
              </a:rPr>
            </a:br>
            <a:r>
              <a:rPr lang="ko-KR" altLang="en-US" smtClean="0">
                <a:solidFill>
                  <a:prstClr val="black"/>
                </a:solidFill>
              </a:rPr>
              <a:t>천제연폭포</a:t>
            </a:r>
            <a:r>
              <a:rPr lang="en-US" altLang="ko-KR" smtClean="0">
                <a:solidFill>
                  <a:prstClr val="black"/>
                </a:solidFill>
              </a:rPr>
              <a:t>, </a:t>
            </a:r>
            <a:r>
              <a:rPr lang="ko-KR" altLang="en-US" smtClean="0">
                <a:solidFill>
                  <a:prstClr val="black"/>
                </a:solidFill>
              </a:rPr>
              <a:t>대포주상절리</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9" name="TextBox 78"/>
          <p:cNvSpPr txBox="1"/>
          <p:nvPr/>
        </p:nvSpPr>
        <p:spPr>
          <a:xfrm>
            <a:off x="3183992" y="5013176"/>
            <a:ext cx="1207987"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소인국테마파크</a:t>
            </a:r>
            <a:r>
              <a:rPr lang="en-US" altLang="ko-KR" smtClean="0">
                <a:solidFill>
                  <a:prstClr val="black"/>
                </a:solidFill>
              </a:rPr>
              <a:t>, </a:t>
            </a:r>
            <a:r>
              <a:rPr lang="ko-KR" altLang="en-US" smtClean="0">
                <a:solidFill>
                  <a:prstClr val="black"/>
                </a:solidFill>
              </a:rPr>
              <a:t>골프장</a:t>
            </a:r>
            <a:r>
              <a:rPr lang="en-US" altLang="ko-KR" smtClean="0">
                <a:solidFill>
                  <a:prstClr val="black"/>
                </a:solidFill>
              </a:rPr>
              <a:t>, </a:t>
            </a:r>
            <a:r>
              <a:rPr lang="ko-KR" altLang="en-US" smtClean="0">
                <a:solidFill>
                  <a:prstClr val="black"/>
                </a:solidFill>
              </a:rPr>
              <a:t>산방산</a:t>
            </a:r>
            <a:r>
              <a:rPr lang="ko-KR" altLang="en-US">
                <a:solidFill>
                  <a:prstClr val="black"/>
                </a:solidFill>
              </a:rPr>
              <a:t> </a:t>
            </a:r>
            <a:r>
              <a:rPr lang="ko-KR" altLang="en-US" smtClean="0">
                <a:solidFill>
                  <a:prstClr val="black"/>
                </a:solidFill>
              </a:rPr>
              <a:t>등</a:t>
            </a:r>
            <a:endParaRPr lang="en-US" altLang="ko-KR" smtClean="0">
              <a:solidFill>
                <a:prstClr val="black"/>
              </a:solidFill>
            </a:endParaRPr>
          </a:p>
        </p:txBody>
      </p:sp>
      <p:sp>
        <p:nvSpPr>
          <p:cNvPr id="80" name="TextBox 79"/>
          <p:cNvSpPr txBox="1"/>
          <p:nvPr/>
        </p:nvSpPr>
        <p:spPr>
          <a:xfrm>
            <a:off x="4932040" y="508518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표선해변</a:t>
            </a:r>
            <a:r>
              <a:rPr lang="en-US" altLang="ko-KR" smtClean="0">
                <a:solidFill>
                  <a:prstClr val="black"/>
                </a:solidFill>
              </a:rPr>
              <a:t>, </a:t>
            </a:r>
            <a:r>
              <a:rPr lang="ko-KR" altLang="en-US" smtClean="0">
                <a:solidFill>
                  <a:prstClr val="black"/>
                </a:solidFill>
              </a:rPr>
              <a:t>골프장</a:t>
            </a:r>
            <a:r>
              <a:rPr lang="en-US" altLang="ko-KR" smtClean="0">
                <a:solidFill>
                  <a:prstClr val="black"/>
                </a:solidFill>
              </a:rPr>
              <a:t>, </a:t>
            </a:r>
            <a:r>
              <a:rPr lang="ko-KR" altLang="en-US" smtClean="0">
                <a:solidFill>
                  <a:prstClr val="black"/>
                </a:solidFill>
              </a:rPr>
              <a:t>성읍민속마을</a:t>
            </a:r>
            <a:r>
              <a:rPr lang="en-US" altLang="ko-KR" smtClean="0">
                <a:solidFill>
                  <a:prstClr val="black"/>
                </a:solidFill>
              </a:rPr>
              <a:t>, </a:t>
            </a:r>
            <a:r>
              <a:rPr lang="ko-KR" altLang="en-US" smtClean="0">
                <a:solidFill>
                  <a:prstClr val="black"/>
                </a:solidFill>
              </a:rPr>
              <a:t>제주허브동산 등</a:t>
            </a:r>
            <a:endParaRPr lang="ko-KR" altLang="en-US">
              <a:solidFill>
                <a:prstClr val="black"/>
              </a:solidFill>
            </a:endParaRPr>
          </a:p>
        </p:txBody>
      </p:sp>
      <p:sp>
        <p:nvSpPr>
          <p:cNvPr id="81" name="TextBox 80"/>
          <p:cNvSpPr txBox="1"/>
          <p:nvPr/>
        </p:nvSpPr>
        <p:spPr>
          <a:xfrm>
            <a:off x="6336328" y="5086662"/>
            <a:ext cx="1332148"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여미지식물원</a:t>
            </a:r>
            <a:r>
              <a:rPr lang="en-US" altLang="ko-KR" smtClean="0">
                <a:solidFill>
                  <a:prstClr val="black"/>
                </a:solidFill>
              </a:rPr>
              <a:t>, </a:t>
            </a:r>
            <a:r>
              <a:rPr lang="ko-KR" altLang="en-US" smtClean="0">
                <a:solidFill>
                  <a:prstClr val="black"/>
                </a:solidFill>
              </a:rPr>
              <a:t>테디베어뮤지엄</a:t>
            </a:r>
            <a:r>
              <a:rPr lang="en-US" altLang="ko-KR" smtClean="0">
                <a:solidFill>
                  <a:prstClr val="black"/>
                </a:solidFill>
              </a:rPr>
              <a:t>, </a:t>
            </a:r>
            <a:r>
              <a:rPr lang="ko-KR" altLang="en-US" smtClean="0">
                <a:solidFill>
                  <a:prstClr val="black"/>
                </a:solidFill>
              </a:rPr>
              <a:t>박물관</a:t>
            </a:r>
            <a:r>
              <a:rPr lang="en-US" altLang="ko-KR" smtClean="0">
                <a:solidFill>
                  <a:prstClr val="black"/>
                </a:solidFill>
              </a:rPr>
              <a:t>, </a:t>
            </a:r>
            <a:r>
              <a:rPr lang="ko-KR" altLang="en-US" smtClean="0">
                <a:solidFill>
                  <a:prstClr val="black"/>
                </a:solidFill>
              </a:rPr>
              <a:t>골프장 등</a:t>
            </a:r>
            <a:endParaRPr lang="ko-KR" altLang="en-US">
              <a:solidFill>
                <a:prstClr val="black"/>
              </a:solidFill>
            </a:endParaRPr>
          </a:p>
        </p:txBody>
      </p:sp>
      <p:sp>
        <p:nvSpPr>
          <p:cNvPr id="82" name="TextBox 81"/>
          <p:cNvSpPr txBox="1"/>
          <p:nvPr/>
        </p:nvSpPr>
        <p:spPr>
          <a:xfrm>
            <a:off x="7668476" y="508518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성산일출봉</a:t>
            </a:r>
            <a:r>
              <a:rPr lang="en-US" altLang="ko-KR" smtClean="0">
                <a:solidFill>
                  <a:prstClr val="black"/>
                </a:solidFill>
              </a:rPr>
              <a:t>, </a:t>
            </a:r>
            <a:r>
              <a:rPr lang="ko-KR" altLang="en-US" smtClean="0">
                <a:solidFill>
                  <a:prstClr val="black"/>
                </a:solidFill>
              </a:rPr>
              <a:t>섭지코지</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46" name="갈매기형 수장 45"/>
          <p:cNvSpPr/>
          <p:nvPr/>
        </p:nvSpPr>
        <p:spPr bwMode="auto">
          <a:xfrm>
            <a:off x="4532532" y="4325265"/>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Tree>
    <p:extLst>
      <p:ext uri="{BB962C8B-B14F-4D97-AF65-F5344CB8AC3E}">
        <p14:creationId xmlns:p14="http://schemas.microsoft.com/office/powerpoint/2010/main" val="94025501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맛집 비교 </a:t>
            </a:r>
            <a:r>
              <a:rPr lang="en-US" altLang="ko-KR" smtClean="0"/>
              <a:t>- </a:t>
            </a:r>
            <a:r>
              <a:rPr lang="ko-KR" altLang="en-US" smtClean="0"/>
              <a:t>제주도민 </a:t>
            </a:r>
            <a:r>
              <a:rPr lang="en-US" altLang="ko-KR" smtClean="0"/>
              <a:t>vs. </a:t>
            </a:r>
            <a:r>
              <a:rPr lang="ko-KR" altLang="en-US" smtClean="0"/>
              <a:t>국내관광객 </a:t>
            </a:r>
            <a:r>
              <a:rPr lang="en-US" altLang="ko-KR" smtClean="0"/>
              <a:t>vs. </a:t>
            </a:r>
            <a:r>
              <a:rPr lang="ko-KR" altLang="en-US" smtClean="0"/>
              <a:t>중국관광객 </a:t>
            </a:r>
            <a:endParaRPr lang="ko-KR" altLang="en-US"/>
          </a:p>
        </p:txBody>
      </p:sp>
      <p:sp>
        <p:nvSpPr>
          <p:cNvPr id="26" name="직사각형 25"/>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FF0000"/>
                </a:solidFill>
                <a:latin typeface="NOVA Bold"/>
                <a:ea typeface="NOVA Bold"/>
                <a:cs typeface="Arial" pitchFamily="34" charset="0"/>
              </a:rPr>
              <a:t>제주도민</a:t>
            </a:r>
            <a:r>
              <a:rPr lang="ko-KR" altLang="en-US" sz="1600" spc="50">
                <a:ln>
                  <a:solidFill>
                    <a:prstClr val="black">
                      <a:alpha val="20000"/>
                    </a:prstClr>
                  </a:solidFill>
                </a:ln>
                <a:solidFill>
                  <a:srgbClr val="000000"/>
                </a:solidFill>
                <a:latin typeface="NOVA Bold"/>
                <a:ea typeface="NOVA Bold"/>
                <a:cs typeface="Arial" pitchFamily="34" charset="0"/>
              </a:rPr>
              <a:t>은 축산업협동조합 등에서 고기를 사먹는 경향</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FF"/>
                </a:solidFill>
                <a:latin typeface="NOVA Bold"/>
                <a:ea typeface="NOVA Bold"/>
                <a:cs typeface="Arial" pitchFamily="34" charset="0"/>
              </a:rPr>
              <a:t>국내 관광객</a:t>
            </a:r>
            <a:r>
              <a:rPr lang="ko-KR" altLang="en-US" sz="1600" spc="50">
                <a:ln>
                  <a:solidFill>
                    <a:prstClr val="black">
                      <a:alpha val="20000"/>
                    </a:prstClr>
                  </a:solidFill>
                </a:ln>
                <a:solidFill>
                  <a:srgbClr val="000000"/>
                </a:solidFill>
                <a:latin typeface="NOVA Bold"/>
                <a:ea typeface="NOVA Bold"/>
                <a:cs typeface="Arial" pitchFamily="34" charset="0"/>
              </a:rPr>
              <a:t>은 갈치 음식 선호</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B050"/>
                </a:solidFill>
                <a:latin typeface="NOVA Bold"/>
                <a:ea typeface="NOVA Bold"/>
                <a:cs typeface="Arial" pitchFamily="34" charset="0"/>
              </a:rPr>
              <a:t>중국인 관광객</a:t>
            </a:r>
            <a:r>
              <a:rPr lang="ko-KR" altLang="en-US" sz="1600" spc="50">
                <a:ln>
                  <a:solidFill>
                    <a:prstClr val="black">
                      <a:alpha val="20000"/>
                    </a:prstClr>
                  </a:solidFill>
                </a:ln>
                <a:solidFill>
                  <a:srgbClr val="000000"/>
                </a:solidFill>
                <a:latin typeface="NOVA Bold"/>
                <a:ea typeface="NOVA Bold"/>
                <a:cs typeface="Arial" pitchFamily="34" charset="0"/>
              </a:rPr>
              <a:t>은 디저트 및 치킨 매출이 주목할만한 점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cxnSp>
        <p:nvCxnSpPr>
          <p:cNvPr id="27" name="직선 연결선 26"/>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mtClean="0">
                <a:solidFill>
                  <a:srgbClr val="000000"/>
                </a:solidFill>
                <a:latin typeface="NOVA ExtraBold" panose="00000800000000000000" pitchFamily="2" charset="-127"/>
                <a:ea typeface="NOVA ExtraBold" panose="00000800000000000000" pitchFamily="2" charset="-127"/>
                <a:cs typeface="Arial Narrow" pitchFamily="34" charset="0"/>
              </a:rPr>
              <a:t>고객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유형별 선호하는 맛집</a:t>
            </a:r>
          </a:p>
        </p:txBody>
      </p:sp>
      <p:graphicFrame>
        <p:nvGraphicFramePr>
          <p:cNvPr id="30" name="표 29"/>
          <p:cNvGraphicFramePr>
            <a:graphicFrameLocks noGrp="1"/>
          </p:cNvGraphicFramePr>
          <p:nvPr>
            <p:extLst>
              <p:ext uri="{D42A27DB-BD31-4B8C-83A1-F6EECF244321}">
                <p14:modId xmlns:p14="http://schemas.microsoft.com/office/powerpoint/2010/main" val="20811289"/>
              </p:ext>
            </p:extLst>
          </p:nvPr>
        </p:nvGraphicFramePr>
        <p:xfrm>
          <a:off x="5148064" y="3501008"/>
          <a:ext cx="1008000" cy="2315210"/>
        </p:xfrm>
        <a:graphic>
          <a:graphicData uri="http://schemas.openxmlformats.org/drawingml/2006/table">
            <a:tbl>
              <a:tblPr/>
              <a:tblGrid>
                <a:gridCol w="1008000"/>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맥도날드</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축협한우</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빕스</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해산물부페</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축산업협동조합</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설렁탕</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장어</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삼계탕</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와규</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1" name="표 30"/>
          <p:cNvGraphicFramePr>
            <a:graphicFrameLocks noGrp="1"/>
          </p:cNvGraphicFramePr>
          <p:nvPr>
            <p:extLst>
              <p:ext uri="{D42A27DB-BD31-4B8C-83A1-F6EECF244321}">
                <p14:modId xmlns:p14="http://schemas.microsoft.com/office/powerpoint/2010/main" val="1243836793"/>
              </p:ext>
            </p:extLst>
          </p:nvPr>
        </p:nvGraphicFramePr>
        <p:xfrm>
          <a:off x="6342268" y="3501008"/>
          <a:ext cx="864672" cy="2159000"/>
        </p:xfrm>
        <a:graphic>
          <a:graphicData uri="http://schemas.openxmlformats.org/drawingml/2006/table">
            <a:tbl>
              <a:tblPr/>
              <a:tblGrid>
                <a:gridCol w="864672"/>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디저트</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갈치</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횟집</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향토음식</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전복</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롯데리아 </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en-US" altLang="ko-KR"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2" name="표 31"/>
          <p:cNvGraphicFramePr>
            <a:graphicFrameLocks noGrp="1"/>
          </p:cNvGraphicFramePr>
          <p:nvPr>
            <p:extLst>
              <p:ext uri="{D42A27DB-BD31-4B8C-83A1-F6EECF244321}">
                <p14:modId xmlns:p14="http://schemas.microsoft.com/office/powerpoint/2010/main" val="3531951457"/>
              </p:ext>
            </p:extLst>
          </p:nvPr>
        </p:nvGraphicFramePr>
        <p:xfrm>
          <a:off x="7668259" y="3501008"/>
          <a:ext cx="864672" cy="2233930"/>
        </p:xfrm>
        <a:graphic>
          <a:graphicData uri="http://schemas.openxmlformats.org/drawingml/2006/table">
            <a:tbl>
              <a:tblPr/>
              <a:tblGrid>
                <a:gridCol w="864672"/>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디저트</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삼겹살</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대게</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횟집</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조개구이</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치킨</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해물탕</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갈비</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향토음식</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와규</a:t>
                      </a:r>
                      <a:endParaRPr lang="en-US" altLang="ko-KR" sz="1200" u="none" strike="noStrike" kern="1200" smtClean="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0" indent="0" algn="l" defTabSz="914400" rtl="0" eaLnBrk="1" fontAlgn="b" latinLnBrk="1" hangingPunct="1">
                        <a:buFont typeface="Arial" panose="020B0604020202020204" pitchFamily="34" charset="0"/>
                        <a:buNone/>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p:cNvSpPr txBox="1"/>
          <p:nvPr/>
        </p:nvSpPr>
        <p:spPr>
          <a:xfrm>
            <a:off x="5076056" y="2996952"/>
            <a:ext cx="1080000" cy="360000"/>
          </a:xfrm>
          <a:prstGeom prst="rect">
            <a:avLst/>
          </a:prstGeom>
          <a:solidFill>
            <a:srgbClr val="FF8021"/>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제주도민</a:t>
            </a:r>
            <a:endParaRPr lang="en-US" altLang="ko-KR" sz="1400" kern="0">
              <a:solidFill>
                <a:srgbClr val="000000"/>
              </a:solidFill>
              <a:latin typeface="NOVA Bold" panose="00000800000000000000" pitchFamily="2" charset="-127"/>
              <a:ea typeface="NOVA Bold" panose="00000800000000000000" pitchFamily="2" charset="-127"/>
            </a:endParaRPr>
          </a:p>
        </p:txBody>
      </p:sp>
      <p:sp>
        <p:nvSpPr>
          <p:cNvPr id="34" name="TextBox 33"/>
          <p:cNvSpPr txBox="1"/>
          <p:nvPr/>
        </p:nvSpPr>
        <p:spPr>
          <a:xfrm>
            <a:off x="6300192" y="2996992"/>
            <a:ext cx="1080000" cy="360000"/>
          </a:xfrm>
          <a:prstGeom prst="rect">
            <a:avLst/>
          </a:prstGeom>
          <a:solidFill>
            <a:srgbClr val="4E67C8"/>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국내관광객</a:t>
            </a:r>
            <a:endParaRPr lang="en-US" altLang="ko-KR" sz="1400" kern="0">
              <a:solidFill>
                <a:srgbClr val="000000"/>
              </a:solidFill>
              <a:latin typeface="NOVA Bold" panose="00000800000000000000" pitchFamily="2" charset="-127"/>
              <a:ea typeface="NOVA Bold" panose="00000800000000000000" pitchFamily="2" charset="-127"/>
            </a:endParaRPr>
          </a:p>
        </p:txBody>
      </p:sp>
      <p:sp>
        <p:nvSpPr>
          <p:cNvPr id="35" name="TextBox 34"/>
          <p:cNvSpPr txBox="1"/>
          <p:nvPr/>
        </p:nvSpPr>
        <p:spPr>
          <a:xfrm>
            <a:off x="7524208" y="2996992"/>
            <a:ext cx="1260000" cy="360000"/>
          </a:xfrm>
          <a:prstGeom prst="rect">
            <a:avLst/>
          </a:prstGeom>
          <a:solidFill>
            <a:srgbClr val="A7EA52">
              <a:lumMod val="75000"/>
            </a:srgbClr>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중국인관광객</a:t>
            </a:r>
            <a:endParaRPr lang="en-US" altLang="ko-KR" sz="1400" kern="0">
              <a:solidFill>
                <a:srgbClr val="000000"/>
              </a:solidFill>
              <a:latin typeface="NOVA Bold" panose="00000800000000000000" pitchFamily="2" charset="-127"/>
              <a:ea typeface="NOVA Bold" panose="00000800000000000000" pitchFamily="2" charset="-127"/>
            </a:endParaRPr>
          </a:p>
        </p:txBody>
      </p:sp>
      <p:cxnSp>
        <p:nvCxnSpPr>
          <p:cNvPr id="36" name="직선 연결선 35"/>
          <p:cNvCxnSpPr/>
          <p:nvPr/>
        </p:nvCxnSpPr>
        <p:spPr>
          <a:xfrm flipH="1">
            <a:off x="6228184" y="3478695"/>
            <a:ext cx="0" cy="2520000"/>
          </a:xfrm>
          <a:prstGeom prst="line">
            <a:avLst/>
          </a:prstGeom>
          <a:noFill/>
          <a:ln w="9525" cap="flat" cmpd="sng" algn="ctr">
            <a:solidFill>
              <a:srgbClr val="FFFFFF">
                <a:lumMod val="75000"/>
              </a:srgbClr>
            </a:solidFill>
            <a:prstDash val="solid"/>
          </a:ln>
        </p:spPr>
      </p:cxnSp>
      <p:cxnSp>
        <p:nvCxnSpPr>
          <p:cNvPr id="37" name="직선 연결선 36"/>
          <p:cNvCxnSpPr/>
          <p:nvPr/>
        </p:nvCxnSpPr>
        <p:spPr>
          <a:xfrm flipH="1">
            <a:off x="7452320" y="3501008"/>
            <a:ext cx="0" cy="2520000"/>
          </a:xfrm>
          <a:prstGeom prst="line">
            <a:avLst/>
          </a:prstGeom>
          <a:noFill/>
          <a:ln w="9525" cap="flat" cmpd="sng" algn="ctr">
            <a:solidFill>
              <a:srgbClr val="FFFFFF">
                <a:lumMod val="75000"/>
              </a:srgbClr>
            </a:solidFill>
            <a:prstDash val="solid"/>
          </a:ln>
        </p:spPr>
      </p:cxnSp>
      <p:sp>
        <p:nvSpPr>
          <p:cNvPr id="3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latin typeface="+mn-ea"/>
                <a:cs typeface="Arial Narrow" pitchFamily="34" charset="0"/>
              </a:rPr>
              <a:t>주</a:t>
            </a:r>
            <a:r>
              <a:rPr lang="en-US" altLang="ko-KR" sz="1000" smtClean="0">
                <a:solidFill>
                  <a:srgbClr val="000000"/>
                </a:solidFill>
                <a:latin typeface="+mn-ea"/>
                <a:cs typeface="Arial Narrow" pitchFamily="34" charset="0"/>
              </a:rPr>
              <a:t>) </a:t>
            </a:r>
            <a:r>
              <a:rPr lang="en-US" altLang="ko-KR" sz="1000" smtClean="0">
                <a:solidFill>
                  <a:srgbClr val="000000"/>
                </a:solidFill>
                <a:latin typeface="+mn-ea"/>
                <a:cs typeface="나눔바른고딕OTF UltraLight"/>
              </a:rPr>
              <a:t> </a:t>
            </a:r>
            <a:r>
              <a:rPr lang="en-US" altLang="ko-KR" sz="1000">
                <a:solidFill>
                  <a:srgbClr val="000000"/>
                </a:solidFill>
                <a:latin typeface="+mn-ea"/>
                <a:cs typeface="나눔바른고딕OTF UltraLight"/>
              </a:rPr>
              <a:t>2016.1~8</a:t>
            </a:r>
            <a:r>
              <a:rPr lang="ko-KR" altLang="en-US" sz="1000">
                <a:solidFill>
                  <a:srgbClr val="000000"/>
                </a:solidFill>
                <a:latin typeface="+mn-ea"/>
                <a:cs typeface="나눔바른고딕OTF UltraLight"/>
              </a:rPr>
              <a:t>월</a:t>
            </a:r>
            <a:r>
              <a:rPr lang="en-US" altLang="ko-KR" sz="1000">
                <a:solidFill>
                  <a:srgbClr val="000000"/>
                </a:solidFill>
                <a:latin typeface="+mn-ea"/>
                <a:cs typeface="나눔바른고딕OTF UltraLight"/>
              </a:rPr>
              <a:t>, </a:t>
            </a:r>
            <a:r>
              <a:rPr lang="ko-KR" altLang="en-US" sz="1000">
                <a:solidFill>
                  <a:srgbClr val="000000"/>
                </a:solidFill>
                <a:latin typeface="+mn-ea"/>
                <a:cs typeface="나눔바른고딕OTF UltraLight"/>
              </a:rPr>
              <a:t>음식업종</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일반한식</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서양음식</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일식회집</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스넥 업종 포함</a:t>
            </a:r>
            <a:r>
              <a:rPr lang="en-US" altLang="ko-KR" sz="1000">
                <a:solidFill>
                  <a:srgbClr val="000000"/>
                </a:solidFill>
                <a:latin typeface="+mn-ea"/>
                <a:cs typeface="나눔바른고딕OTF UltraLight"/>
              </a:rPr>
              <a:t>) </a:t>
            </a:r>
            <a:r>
              <a:rPr lang="ko-KR" altLang="en-US" sz="1000">
                <a:solidFill>
                  <a:srgbClr val="000000"/>
                </a:solidFill>
                <a:latin typeface="+mn-ea"/>
                <a:cs typeface="나눔바른고딕OTF UltraLight"/>
              </a:rPr>
              <a:t>매출 상위 가맹점 기준 </a:t>
            </a:r>
            <a:endParaRPr lang="fr-FR" altLang="ko-KR" sz="1000">
              <a:solidFill>
                <a:srgbClr val="000000"/>
              </a:solidFill>
              <a:latin typeface="+mn-ea"/>
              <a:cs typeface="나눔바른고딕OTF UltraLight"/>
            </a:endParaRPr>
          </a:p>
        </p:txBody>
      </p:sp>
      <p:grpSp>
        <p:nvGrpSpPr>
          <p:cNvPr id="39" name="그룹 38"/>
          <p:cNvGrpSpPr/>
          <p:nvPr/>
        </p:nvGrpSpPr>
        <p:grpSpPr>
          <a:xfrm>
            <a:off x="14665" y="2632094"/>
            <a:ext cx="5145588" cy="3569214"/>
            <a:chOff x="14665" y="2524082"/>
            <a:chExt cx="5145588" cy="3569214"/>
          </a:xfrm>
        </p:grpSpPr>
        <p:graphicFrame>
          <p:nvGraphicFramePr>
            <p:cNvPr id="40" name="차트 39"/>
            <p:cNvGraphicFramePr/>
            <p:nvPr>
              <p:extLst>
                <p:ext uri="{D42A27DB-BD31-4B8C-83A1-F6EECF244321}">
                  <p14:modId xmlns:p14="http://schemas.microsoft.com/office/powerpoint/2010/main" val="3112575974"/>
                </p:ext>
              </p:extLst>
            </p:nvPr>
          </p:nvGraphicFramePr>
          <p:xfrm>
            <a:off x="14665" y="2524082"/>
            <a:ext cx="5145588" cy="3569214"/>
          </p:xfrm>
          <a:graphic>
            <a:graphicData uri="http://schemas.openxmlformats.org/drawingml/2006/chart">
              <c:chart xmlns:c="http://schemas.openxmlformats.org/drawingml/2006/chart" xmlns:r="http://schemas.openxmlformats.org/officeDocument/2006/relationships" r:id="rId3"/>
            </a:graphicData>
          </a:graphic>
        </p:graphicFrame>
        <p:sp>
          <p:nvSpPr>
            <p:cNvPr id="41" name="타원 40"/>
            <p:cNvSpPr/>
            <p:nvPr/>
          </p:nvSpPr>
          <p:spPr>
            <a:xfrm>
              <a:off x="2218766" y="5615971"/>
              <a:ext cx="360000" cy="360000"/>
            </a:xfrm>
            <a:prstGeom prst="ellipse">
              <a:avLst/>
            </a:prstGeom>
            <a:solidFill>
              <a:srgbClr val="4E67C8">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2" name="타원 41"/>
            <p:cNvSpPr/>
            <p:nvPr/>
          </p:nvSpPr>
          <p:spPr>
            <a:xfrm>
              <a:off x="2843808" y="2865569"/>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3" name="타원 42"/>
            <p:cNvSpPr/>
            <p:nvPr/>
          </p:nvSpPr>
          <p:spPr>
            <a:xfrm>
              <a:off x="1426492" y="3237508"/>
              <a:ext cx="360000" cy="360000"/>
            </a:xfrm>
            <a:prstGeom prst="ellipse">
              <a:avLst/>
            </a:prstGeom>
            <a:solidFill>
              <a:srgbClr val="A7EA52">
                <a:lumMod val="50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4" name="타원 43"/>
            <p:cNvSpPr/>
            <p:nvPr/>
          </p:nvSpPr>
          <p:spPr>
            <a:xfrm>
              <a:off x="1807645" y="5615971"/>
              <a:ext cx="360000" cy="360000"/>
            </a:xfrm>
            <a:prstGeom prst="ellipse">
              <a:avLst/>
            </a:prstGeom>
            <a:solidFill>
              <a:srgbClr val="4E67C8">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5" name="타원 44"/>
            <p:cNvSpPr/>
            <p:nvPr/>
          </p:nvSpPr>
          <p:spPr>
            <a:xfrm>
              <a:off x="3823671" y="3735142"/>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6" name="타원 45"/>
            <p:cNvSpPr/>
            <p:nvPr/>
          </p:nvSpPr>
          <p:spPr>
            <a:xfrm>
              <a:off x="2657378" y="5615971"/>
              <a:ext cx="360000" cy="360000"/>
            </a:xfrm>
            <a:prstGeom prst="ellipse">
              <a:avLst/>
            </a:prstGeom>
            <a:solidFill>
              <a:srgbClr val="A7EA52">
                <a:lumMod val="50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7" name="타원 46"/>
            <p:cNvSpPr/>
            <p:nvPr/>
          </p:nvSpPr>
          <p:spPr>
            <a:xfrm>
              <a:off x="3999116" y="4383214"/>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grpSp>
      <p:sp>
        <p:nvSpPr>
          <p:cNvPr id="48"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49" name="모서리가 둥근 직사각형 4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5165707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현황 </a:t>
            </a:r>
            <a:r>
              <a:rPr lang="en-US" altLang="ko-KR" smtClean="0"/>
              <a:t>- </a:t>
            </a:r>
            <a:r>
              <a:rPr lang="ko-KR" altLang="en-US" smtClean="0"/>
              <a:t>카드이용금액</a:t>
            </a:r>
            <a:endParaRPr lang="ko-KR" altLang="en-US"/>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 최근 </a:t>
            </a:r>
            <a:r>
              <a:rPr lang="en-US" altLang="ko-KR" sz="1600" spc="50" smtClean="0">
                <a:ln>
                  <a:solidFill>
                    <a:prstClr val="black">
                      <a:alpha val="20000"/>
                    </a:prstClr>
                  </a:solidFill>
                </a:ln>
                <a:solidFill>
                  <a:srgbClr val="000000"/>
                </a:solidFill>
                <a:latin typeface="NOVA Bold"/>
                <a:ea typeface="NOVA Bold"/>
                <a:cs typeface="Arial" pitchFamily="34" charset="0"/>
              </a:rPr>
              <a:t>1</a:t>
            </a:r>
            <a:r>
              <a:rPr lang="ko-KR" altLang="en-US" sz="1600" spc="50" smtClean="0">
                <a:ln>
                  <a:solidFill>
                    <a:prstClr val="black">
                      <a:alpha val="20000"/>
                    </a:prstClr>
                  </a:solidFill>
                </a:ln>
                <a:solidFill>
                  <a:srgbClr val="000000"/>
                </a:solidFill>
                <a:latin typeface="NOVA Bold"/>
                <a:ea typeface="NOVA Bold"/>
                <a:cs typeface="Arial" pitchFamily="34" charset="0"/>
              </a:rPr>
              <a:t>년 동안 제주도심에서 더욱 집중된 소비 발생</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 서귀포 소비가 제주시로 이동해온 것으로 추정되며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상위 </a:t>
            </a:r>
            <a:r>
              <a:rPr lang="en-US" altLang="ko-KR" sz="1600" spc="50" smtClean="0">
                <a:ln>
                  <a:solidFill>
                    <a:prstClr val="black">
                      <a:alpha val="20000"/>
                    </a:prstClr>
                  </a:solidFill>
                </a:ln>
                <a:solidFill>
                  <a:srgbClr val="000000"/>
                </a:solidFill>
                <a:latin typeface="NOVA Bold"/>
                <a:ea typeface="NOVA Bold"/>
                <a:cs typeface="Arial" pitchFamily="34" charset="0"/>
              </a:rPr>
              <a:t>5</a:t>
            </a:r>
            <a:r>
              <a:rPr lang="ko-KR" altLang="en-US" sz="1600" spc="50" smtClean="0">
                <a:ln>
                  <a:solidFill>
                    <a:prstClr val="black">
                      <a:alpha val="20000"/>
                    </a:prstClr>
                  </a:solidFill>
                </a:ln>
                <a:solidFill>
                  <a:srgbClr val="000000"/>
                </a:solidFill>
                <a:latin typeface="NOVA Bold"/>
                <a:ea typeface="NOVA Bold"/>
                <a:cs typeface="Arial" pitchFamily="34" charset="0"/>
              </a:rPr>
              <a:t>개 지역은 변동 없고 그 비중만 변화함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grpSp>
        <p:nvGrpSpPr>
          <p:cNvPr id="8" name="그룹 7"/>
          <p:cNvGrpSpPr/>
          <p:nvPr/>
        </p:nvGrpSpPr>
        <p:grpSpPr>
          <a:xfrm>
            <a:off x="272571" y="3140968"/>
            <a:ext cx="4104456" cy="2651200"/>
            <a:chOff x="456879" y="3370088"/>
            <a:chExt cx="3766186" cy="1859112"/>
          </a:xfrm>
        </p:grpSpPr>
        <p:sp>
          <p:nvSpPr>
            <p:cNvPr id="10" name="자유형 9"/>
            <p:cNvSpPr/>
            <p:nvPr/>
          </p:nvSpPr>
          <p:spPr>
            <a:xfrm>
              <a:off x="3789407" y="3661896"/>
              <a:ext cx="114186" cy="135331"/>
            </a:xfrm>
            <a:custGeom>
              <a:avLst/>
              <a:gdLst>
                <a:gd name="connsiteX0" fmla="*/ 47625 w 257175"/>
                <a:gd name="connsiteY0" fmla="*/ 0 h 304800"/>
                <a:gd name="connsiteX1" fmla="*/ 0 w 257175"/>
                <a:gd name="connsiteY1" fmla="*/ 142875 h 304800"/>
                <a:gd name="connsiteX2" fmla="*/ 66675 w 257175"/>
                <a:gd name="connsiteY2" fmla="*/ 266700 h 304800"/>
                <a:gd name="connsiteX3" fmla="*/ 209550 w 257175"/>
                <a:gd name="connsiteY3" fmla="*/ 304800 h 304800"/>
                <a:gd name="connsiteX4" fmla="*/ 257175 w 257175"/>
                <a:gd name="connsiteY4" fmla="*/ 209550 h 304800"/>
                <a:gd name="connsiteX5" fmla="*/ 209550 w 257175"/>
                <a:gd name="connsiteY5" fmla="*/ 85725 h 304800"/>
                <a:gd name="connsiteX6" fmla="*/ 209550 w 257175"/>
                <a:gd name="connsiteY6" fmla="*/ 85725 h 304800"/>
                <a:gd name="connsiteX7" fmla="*/ 104775 w 257175"/>
                <a:gd name="connsiteY7" fmla="*/ 19050 h 304800"/>
                <a:gd name="connsiteX8" fmla="*/ 47625 w 257175"/>
                <a:gd name="connsiteY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04800">
                  <a:moveTo>
                    <a:pt x="47625" y="0"/>
                  </a:moveTo>
                  <a:lnTo>
                    <a:pt x="0" y="142875"/>
                  </a:lnTo>
                  <a:lnTo>
                    <a:pt x="66675" y="266700"/>
                  </a:lnTo>
                  <a:lnTo>
                    <a:pt x="209550" y="304800"/>
                  </a:lnTo>
                  <a:lnTo>
                    <a:pt x="257175" y="209550"/>
                  </a:lnTo>
                  <a:lnTo>
                    <a:pt x="209550" y="85725"/>
                  </a:lnTo>
                  <a:lnTo>
                    <a:pt x="209550" y="85725"/>
                  </a:lnTo>
                  <a:lnTo>
                    <a:pt x="104775" y="19050"/>
                  </a:lnTo>
                  <a:lnTo>
                    <a:pt x="47625"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1" name="자유형 10"/>
            <p:cNvSpPr/>
            <p:nvPr/>
          </p:nvSpPr>
          <p:spPr>
            <a:xfrm>
              <a:off x="2325082" y="5080759"/>
              <a:ext cx="46520" cy="28546"/>
            </a:xfrm>
            <a:custGeom>
              <a:avLst/>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2" name="자유형 11"/>
            <p:cNvSpPr/>
            <p:nvPr/>
          </p:nvSpPr>
          <p:spPr>
            <a:xfrm>
              <a:off x="2221469" y="5129796"/>
              <a:ext cx="51807" cy="36602"/>
            </a:xfrm>
            <a:custGeom>
              <a:avLst/>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3" name="자유형 12"/>
            <p:cNvSpPr/>
            <p:nvPr/>
          </p:nvSpPr>
          <p:spPr>
            <a:xfrm>
              <a:off x="834326" y="4115467"/>
              <a:ext cx="56036" cy="45474"/>
            </a:xfrm>
            <a:custGeom>
              <a:avLst/>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4" name="자유형 13"/>
            <p:cNvSpPr/>
            <p:nvPr/>
          </p:nvSpPr>
          <p:spPr>
            <a:xfrm>
              <a:off x="456879" y="4652562"/>
              <a:ext cx="75067" cy="64497"/>
            </a:xfrm>
            <a:custGeom>
              <a:avLst/>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7" name="자유형 16"/>
            <p:cNvSpPr/>
            <p:nvPr/>
          </p:nvSpPr>
          <p:spPr>
            <a:xfrm>
              <a:off x="559223" y="4092418"/>
              <a:ext cx="768004" cy="598840"/>
            </a:xfrm>
            <a:custGeom>
              <a:avLst/>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9" name="자유형 18"/>
            <p:cNvSpPr/>
            <p:nvPr/>
          </p:nvSpPr>
          <p:spPr>
            <a:xfrm>
              <a:off x="559223" y="4518711"/>
              <a:ext cx="696955" cy="710489"/>
            </a:xfrm>
            <a:custGeom>
              <a:avLst/>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0" name="자유형 19"/>
            <p:cNvSpPr/>
            <p:nvPr/>
          </p:nvSpPr>
          <p:spPr>
            <a:xfrm>
              <a:off x="1168213" y="4386763"/>
              <a:ext cx="554857" cy="639440"/>
            </a:xfrm>
            <a:custGeom>
              <a:avLst/>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1" name="자유형 20"/>
            <p:cNvSpPr/>
            <p:nvPr/>
          </p:nvSpPr>
          <p:spPr>
            <a:xfrm>
              <a:off x="992283" y="3784540"/>
              <a:ext cx="720638" cy="690189"/>
            </a:xfrm>
            <a:custGeom>
              <a:avLst/>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2" name="자유형 21"/>
            <p:cNvSpPr/>
            <p:nvPr/>
          </p:nvSpPr>
          <p:spPr>
            <a:xfrm>
              <a:off x="1377412" y="3649209"/>
              <a:ext cx="803528" cy="755599"/>
            </a:xfrm>
            <a:custGeom>
              <a:avLst/>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3" name="자유형 22"/>
            <p:cNvSpPr/>
            <p:nvPr/>
          </p:nvSpPr>
          <p:spPr>
            <a:xfrm>
              <a:off x="1794683" y="3511058"/>
              <a:ext cx="617448" cy="788022"/>
            </a:xfrm>
            <a:custGeom>
              <a:avLst/>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rgbClr val="00B05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4" name="자유형 23"/>
            <p:cNvSpPr/>
            <p:nvPr/>
          </p:nvSpPr>
          <p:spPr>
            <a:xfrm>
              <a:off x="1484549" y="4296965"/>
              <a:ext cx="930401" cy="776040"/>
            </a:xfrm>
            <a:custGeom>
              <a:avLst/>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rgbClr val="92D05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5" name="자유형 24"/>
            <p:cNvSpPr/>
            <p:nvPr/>
          </p:nvSpPr>
          <p:spPr>
            <a:xfrm>
              <a:off x="2171240" y="3434934"/>
              <a:ext cx="658161" cy="878963"/>
            </a:xfrm>
            <a:custGeom>
              <a:avLst/>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ah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6" name="자유형 25"/>
            <p:cNvSpPr/>
            <p:nvPr/>
          </p:nvSpPr>
          <p:spPr>
            <a:xfrm>
              <a:off x="2742001" y="3370088"/>
              <a:ext cx="978331" cy="755599"/>
            </a:xfrm>
            <a:custGeom>
              <a:avLst/>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7" name="자유형 26"/>
            <p:cNvSpPr/>
            <p:nvPr/>
          </p:nvSpPr>
          <p:spPr>
            <a:xfrm>
              <a:off x="3045086" y="3670354"/>
              <a:ext cx="822559" cy="1006526"/>
            </a:xfrm>
            <a:custGeom>
              <a:avLst/>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rgbClr val="99FF99"/>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8" name="자유형 27"/>
            <p:cNvSpPr/>
            <p:nvPr/>
          </p:nvSpPr>
          <p:spPr>
            <a:xfrm>
              <a:off x="2457241" y="4008682"/>
              <a:ext cx="947317" cy="788727"/>
            </a:xfrm>
            <a:custGeom>
              <a:avLst/>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30" name="자유형 29"/>
            <p:cNvSpPr/>
            <p:nvPr/>
          </p:nvSpPr>
          <p:spPr>
            <a:xfrm>
              <a:off x="2169664" y="4245512"/>
              <a:ext cx="892339" cy="778154"/>
            </a:xfrm>
            <a:custGeom>
              <a:avLst/>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ah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32" name="TextBox 31"/>
            <p:cNvSpPr txBox="1"/>
            <p:nvPr/>
          </p:nvSpPr>
          <p:spPr>
            <a:xfrm>
              <a:off x="673456" y="430118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한경면</a:t>
              </a:r>
              <a:endParaRPr lang="en-US" altLang="ko-KR"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endParaRPr>
            </a:p>
          </p:txBody>
        </p:sp>
        <p:sp>
          <p:nvSpPr>
            <p:cNvPr id="33" name="TextBox 32"/>
            <p:cNvSpPr txBox="1"/>
            <p:nvPr/>
          </p:nvSpPr>
          <p:spPr>
            <a:xfrm>
              <a:off x="708981" y="4753168"/>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대정읍</a:t>
              </a:r>
            </a:p>
          </p:txBody>
        </p:sp>
        <p:sp>
          <p:nvSpPr>
            <p:cNvPr id="34" name="TextBox 33"/>
            <p:cNvSpPr txBox="1"/>
            <p:nvPr/>
          </p:nvSpPr>
          <p:spPr>
            <a:xfrm>
              <a:off x="1181104" y="457140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안덕면</a:t>
              </a:r>
            </a:p>
          </p:txBody>
        </p:sp>
        <p:sp>
          <p:nvSpPr>
            <p:cNvPr id="35" name="TextBox 34"/>
            <p:cNvSpPr txBox="1"/>
            <p:nvPr/>
          </p:nvSpPr>
          <p:spPr>
            <a:xfrm>
              <a:off x="1101175" y="4155769"/>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한림읍</a:t>
              </a:r>
            </a:p>
          </p:txBody>
        </p:sp>
        <p:sp>
          <p:nvSpPr>
            <p:cNvPr id="36" name="TextBox 35"/>
            <p:cNvSpPr txBox="1"/>
            <p:nvPr/>
          </p:nvSpPr>
          <p:spPr>
            <a:xfrm>
              <a:off x="1478677" y="3969680"/>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애월읍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(6.9%)</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37" name="TextBox 36"/>
            <p:cNvSpPr txBox="1"/>
            <p:nvPr/>
          </p:nvSpPr>
          <p:spPr>
            <a:xfrm>
              <a:off x="1906168" y="3710692"/>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제주</a:t>
              </a:r>
              <a:r>
                <a:rPr lang="ko-KR" altLang="en-US" sz="1000">
                  <a:solidFill>
                    <a:srgbClr val="000000"/>
                  </a:solidFill>
                  <a:latin typeface="NOVA Bold" panose="00000800000000000000" pitchFamily="2" charset="-127"/>
                  <a:ea typeface="NOVA Bold" panose="00000800000000000000" pitchFamily="2" charset="-127"/>
                  <a:cs typeface="Arial Narrow" pitchFamily="34" charset="0"/>
                </a:rPr>
                <a:t>시</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(55.6%)</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38" name="TextBox 37"/>
            <p:cNvSpPr txBox="1"/>
            <p:nvPr/>
          </p:nvSpPr>
          <p:spPr>
            <a:xfrm>
              <a:off x="2343632" y="3779543"/>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조천읍</a:t>
              </a:r>
            </a:p>
          </p:txBody>
        </p:sp>
        <p:sp>
          <p:nvSpPr>
            <p:cNvPr id="39" name="TextBox 38"/>
            <p:cNvSpPr txBox="1"/>
            <p:nvPr/>
          </p:nvSpPr>
          <p:spPr>
            <a:xfrm>
              <a:off x="2951090" y="3644226"/>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구좌읍</a:t>
              </a:r>
            </a:p>
          </p:txBody>
        </p:sp>
        <p:sp>
          <p:nvSpPr>
            <p:cNvPr id="40" name="TextBox 39"/>
            <p:cNvSpPr txBox="1"/>
            <p:nvPr/>
          </p:nvSpPr>
          <p:spPr>
            <a:xfrm>
              <a:off x="3754811" y="350902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우도면</a:t>
              </a:r>
            </a:p>
          </p:txBody>
        </p:sp>
        <p:sp>
          <p:nvSpPr>
            <p:cNvPr id="41" name="TextBox 40"/>
            <p:cNvSpPr txBox="1"/>
            <p:nvPr/>
          </p:nvSpPr>
          <p:spPr>
            <a:xfrm>
              <a:off x="3174890" y="4051302"/>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성산읍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(7.2%)</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42" name="TextBox 41"/>
            <p:cNvSpPr txBox="1"/>
            <p:nvPr/>
          </p:nvSpPr>
          <p:spPr>
            <a:xfrm>
              <a:off x="2635808" y="4219713"/>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표선면</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(6.0%)</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43" name="TextBox 42"/>
            <p:cNvSpPr txBox="1"/>
            <p:nvPr/>
          </p:nvSpPr>
          <p:spPr>
            <a:xfrm>
              <a:off x="2412008" y="461080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남원읍</a:t>
              </a:r>
            </a:p>
          </p:txBody>
        </p:sp>
        <p:sp>
          <p:nvSpPr>
            <p:cNvPr id="44" name="TextBox 43"/>
            <p:cNvSpPr txBox="1"/>
            <p:nvPr/>
          </p:nvSpPr>
          <p:spPr>
            <a:xfrm>
              <a:off x="1727648" y="4598950"/>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서귀포</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(23.1%)</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grpSp>
      <p:sp>
        <p:nvSpPr>
          <p:cNvPr id="45" name="TextBox 44"/>
          <p:cNvSpPr txBox="1"/>
          <p:nvPr/>
        </p:nvSpPr>
        <p:spPr>
          <a:xfrm>
            <a:off x="344799" y="2478958"/>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Y1(‘14.9~’15.8)</a:t>
            </a:r>
            <a:endParaRPr lang="en-US" altLang="ko-KR" sz="1400" spc="-60">
              <a:solidFill>
                <a:srgbClr val="000000">
                  <a:lumMod val="65000"/>
                  <a:lumOff val="35000"/>
                </a:srgbClr>
              </a:solidFill>
              <a:latin typeface="NOVA Bold"/>
              <a:ea typeface="NOVA Bold"/>
            </a:endParaRPr>
          </a:p>
        </p:txBody>
      </p:sp>
      <p:sp>
        <p:nvSpPr>
          <p:cNvPr id="46" name="TextBox 45"/>
          <p:cNvSpPr txBox="1"/>
          <p:nvPr/>
        </p:nvSpPr>
        <p:spPr>
          <a:xfrm>
            <a:off x="4716016" y="2503929"/>
            <a:ext cx="3960000" cy="49244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Y2(‘15.9~’16.8)</a:t>
            </a:r>
            <a:b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br>
            <a:endParaRPr lang="en-US" altLang="ko-KR" sz="1400" spc="-60">
              <a:solidFill>
                <a:srgbClr val="000000">
                  <a:lumMod val="65000"/>
                  <a:lumOff val="35000"/>
                </a:srgbClr>
              </a:solidFill>
              <a:latin typeface="NOVA Bold"/>
              <a:ea typeface="NOVA Bold"/>
            </a:endParaRPr>
          </a:p>
        </p:txBody>
      </p:sp>
      <p:sp>
        <p:nvSpPr>
          <p:cNvPr id="47" name="Rectangle 8"/>
          <p:cNvSpPr/>
          <p:nvPr/>
        </p:nvSpPr>
        <p:spPr>
          <a:xfrm>
            <a:off x="174622" y="6274202"/>
            <a:ext cx="6120680"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en-US" altLang="ko-KR" sz="1000" smtClean="0">
                <a:solidFill>
                  <a:srgbClr val="000000"/>
                </a:solidFill>
                <a:cs typeface="나눔바른고딕OTF UltraLight"/>
              </a:rPr>
              <a:t> </a:t>
            </a:r>
            <a:r>
              <a:rPr lang="ko-KR" altLang="en-US" sz="1000" smtClean="0">
                <a:solidFill>
                  <a:srgbClr val="000000"/>
                </a:solidFill>
                <a:cs typeface="나눔바른고딕OTF UltraLight"/>
              </a:rPr>
              <a:t>중국인 관광객의 카드이용금액 기준</a:t>
            </a:r>
            <a:r>
              <a:rPr lang="en-US" altLang="ko-KR" sz="1000" smtClean="0">
                <a:solidFill>
                  <a:srgbClr val="000000"/>
                </a:solidFill>
                <a:cs typeface="나눔바른고딕OTF UltraLight"/>
              </a:rPr>
              <a:t>, 1</a:t>
            </a:r>
            <a:r>
              <a:rPr lang="ko-KR" altLang="en-US" sz="1000" smtClean="0">
                <a:solidFill>
                  <a:srgbClr val="000000"/>
                </a:solidFill>
                <a:cs typeface="나눔바른고딕OTF UltraLight"/>
              </a:rPr>
              <a:t>년 카드이용금액 중 해당지역이 차지하는 카드금액 비중 표기</a:t>
            </a:r>
            <a:endParaRPr lang="fr-FR" altLang="ko-KR" sz="1000">
              <a:solidFill>
                <a:srgbClr val="000000"/>
              </a:solidFill>
              <a:cs typeface="나눔바른고딕OTF UltraLight"/>
            </a:endParaRPr>
          </a:p>
        </p:txBody>
      </p:sp>
      <p:grpSp>
        <p:nvGrpSpPr>
          <p:cNvPr id="48" name="그룹 47"/>
          <p:cNvGrpSpPr/>
          <p:nvPr/>
        </p:nvGrpSpPr>
        <p:grpSpPr>
          <a:xfrm>
            <a:off x="4499992" y="3140968"/>
            <a:ext cx="4104456" cy="2651200"/>
            <a:chOff x="456879" y="3370088"/>
            <a:chExt cx="3766186" cy="1859112"/>
          </a:xfrm>
        </p:grpSpPr>
        <p:sp>
          <p:nvSpPr>
            <p:cNvPr id="49" name="자유형 48"/>
            <p:cNvSpPr/>
            <p:nvPr/>
          </p:nvSpPr>
          <p:spPr>
            <a:xfrm>
              <a:off x="3789407" y="3661896"/>
              <a:ext cx="114186" cy="135331"/>
            </a:xfrm>
            <a:custGeom>
              <a:avLst/>
              <a:gdLst>
                <a:gd name="connsiteX0" fmla="*/ 47625 w 257175"/>
                <a:gd name="connsiteY0" fmla="*/ 0 h 304800"/>
                <a:gd name="connsiteX1" fmla="*/ 0 w 257175"/>
                <a:gd name="connsiteY1" fmla="*/ 142875 h 304800"/>
                <a:gd name="connsiteX2" fmla="*/ 66675 w 257175"/>
                <a:gd name="connsiteY2" fmla="*/ 266700 h 304800"/>
                <a:gd name="connsiteX3" fmla="*/ 209550 w 257175"/>
                <a:gd name="connsiteY3" fmla="*/ 304800 h 304800"/>
                <a:gd name="connsiteX4" fmla="*/ 257175 w 257175"/>
                <a:gd name="connsiteY4" fmla="*/ 209550 h 304800"/>
                <a:gd name="connsiteX5" fmla="*/ 209550 w 257175"/>
                <a:gd name="connsiteY5" fmla="*/ 85725 h 304800"/>
                <a:gd name="connsiteX6" fmla="*/ 209550 w 257175"/>
                <a:gd name="connsiteY6" fmla="*/ 85725 h 304800"/>
                <a:gd name="connsiteX7" fmla="*/ 104775 w 257175"/>
                <a:gd name="connsiteY7" fmla="*/ 19050 h 304800"/>
                <a:gd name="connsiteX8" fmla="*/ 47625 w 257175"/>
                <a:gd name="connsiteY8"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04800">
                  <a:moveTo>
                    <a:pt x="47625" y="0"/>
                  </a:moveTo>
                  <a:lnTo>
                    <a:pt x="0" y="142875"/>
                  </a:lnTo>
                  <a:lnTo>
                    <a:pt x="66675" y="266700"/>
                  </a:lnTo>
                  <a:lnTo>
                    <a:pt x="209550" y="304800"/>
                  </a:lnTo>
                  <a:lnTo>
                    <a:pt x="257175" y="209550"/>
                  </a:lnTo>
                  <a:lnTo>
                    <a:pt x="209550" y="85725"/>
                  </a:lnTo>
                  <a:lnTo>
                    <a:pt x="209550" y="85725"/>
                  </a:lnTo>
                  <a:lnTo>
                    <a:pt x="104775" y="19050"/>
                  </a:lnTo>
                  <a:lnTo>
                    <a:pt x="47625"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0" name="자유형 49"/>
            <p:cNvSpPr/>
            <p:nvPr/>
          </p:nvSpPr>
          <p:spPr>
            <a:xfrm>
              <a:off x="2325082" y="5080759"/>
              <a:ext cx="46520" cy="28546"/>
            </a:xfrm>
            <a:custGeom>
              <a:avLst/>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1" name="자유형 50"/>
            <p:cNvSpPr/>
            <p:nvPr/>
          </p:nvSpPr>
          <p:spPr>
            <a:xfrm>
              <a:off x="2221469" y="5129796"/>
              <a:ext cx="51807" cy="36602"/>
            </a:xfrm>
            <a:custGeom>
              <a:avLst/>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2" name="자유형 51"/>
            <p:cNvSpPr/>
            <p:nvPr/>
          </p:nvSpPr>
          <p:spPr>
            <a:xfrm>
              <a:off x="834326" y="4115467"/>
              <a:ext cx="56036" cy="45474"/>
            </a:xfrm>
            <a:custGeom>
              <a:avLst/>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3" name="자유형 52"/>
            <p:cNvSpPr/>
            <p:nvPr/>
          </p:nvSpPr>
          <p:spPr>
            <a:xfrm>
              <a:off x="456879" y="4652562"/>
              <a:ext cx="75067" cy="64497"/>
            </a:xfrm>
            <a:custGeom>
              <a:avLst/>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4" name="자유형 53"/>
            <p:cNvSpPr/>
            <p:nvPr/>
          </p:nvSpPr>
          <p:spPr>
            <a:xfrm>
              <a:off x="559223" y="4092418"/>
              <a:ext cx="768004" cy="598840"/>
            </a:xfrm>
            <a:custGeom>
              <a:avLst/>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5" name="자유형 54"/>
            <p:cNvSpPr/>
            <p:nvPr/>
          </p:nvSpPr>
          <p:spPr>
            <a:xfrm>
              <a:off x="559223" y="4518711"/>
              <a:ext cx="696955" cy="710489"/>
            </a:xfrm>
            <a:custGeom>
              <a:avLst/>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6" name="자유형 55"/>
            <p:cNvSpPr/>
            <p:nvPr/>
          </p:nvSpPr>
          <p:spPr>
            <a:xfrm>
              <a:off x="1168213" y="4386763"/>
              <a:ext cx="554857" cy="639440"/>
            </a:xfrm>
            <a:custGeom>
              <a:avLst/>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7" name="자유형 56"/>
            <p:cNvSpPr/>
            <p:nvPr/>
          </p:nvSpPr>
          <p:spPr>
            <a:xfrm>
              <a:off x="992283" y="3784540"/>
              <a:ext cx="720638" cy="690189"/>
            </a:xfrm>
            <a:custGeom>
              <a:avLst/>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8" name="자유형 57"/>
            <p:cNvSpPr/>
            <p:nvPr/>
          </p:nvSpPr>
          <p:spPr>
            <a:xfrm>
              <a:off x="1377412" y="3649209"/>
              <a:ext cx="803528" cy="755599"/>
            </a:xfrm>
            <a:custGeom>
              <a:avLst/>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9" name="자유형 58"/>
            <p:cNvSpPr/>
            <p:nvPr/>
          </p:nvSpPr>
          <p:spPr>
            <a:xfrm>
              <a:off x="1794683" y="3511058"/>
              <a:ext cx="617448" cy="788022"/>
            </a:xfrm>
            <a:custGeom>
              <a:avLst/>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ah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rgbClr val="00660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0" name="자유형 59"/>
            <p:cNvSpPr/>
            <p:nvPr/>
          </p:nvSpPr>
          <p:spPr>
            <a:xfrm>
              <a:off x="1484549" y="4296965"/>
              <a:ext cx="930401" cy="776040"/>
            </a:xfrm>
            <a:custGeom>
              <a:avLst/>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rgbClr val="99FF99"/>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61" name="자유형 60"/>
            <p:cNvSpPr/>
            <p:nvPr/>
          </p:nvSpPr>
          <p:spPr>
            <a:xfrm>
              <a:off x="2171240" y="3434934"/>
              <a:ext cx="658161" cy="878963"/>
            </a:xfrm>
            <a:custGeom>
              <a:avLst/>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ah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2" name="자유형 61"/>
            <p:cNvSpPr/>
            <p:nvPr/>
          </p:nvSpPr>
          <p:spPr>
            <a:xfrm>
              <a:off x="2742001" y="3370088"/>
              <a:ext cx="978331" cy="755599"/>
            </a:xfrm>
            <a:custGeom>
              <a:avLst/>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3" name="자유형 62"/>
            <p:cNvSpPr/>
            <p:nvPr/>
          </p:nvSpPr>
          <p:spPr>
            <a:xfrm>
              <a:off x="3045086" y="3670354"/>
              <a:ext cx="822559" cy="1006526"/>
            </a:xfrm>
            <a:custGeom>
              <a:avLst/>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ah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rgbClr val="CCFFFF"/>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4" name="자유형 63"/>
            <p:cNvSpPr/>
            <p:nvPr/>
          </p:nvSpPr>
          <p:spPr>
            <a:xfrm>
              <a:off x="2457241" y="4008682"/>
              <a:ext cx="947317" cy="788727"/>
            </a:xfrm>
            <a:custGeom>
              <a:avLst/>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ah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65" name="자유형 64"/>
            <p:cNvSpPr/>
            <p:nvPr/>
          </p:nvSpPr>
          <p:spPr>
            <a:xfrm>
              <a:off x="2169664" y="4245512"/>
              <a:ext cx="892339" cy="778154"/>
            </a:xfrm>
            <a:custGeom>
              <a:avLst/>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ah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6" name="TextBox 65"/>
            <p:cNvSpPr txBox="1"/>
            <p:nvPr/>
          </p:nvSpPr>
          <p:spPr>
            <a:xfrm>
              <a:off x="673456" y="430118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한경면</a:t>
              </a:r>
              <a:endParaRPr lang="en-US" altLang="ko-KR"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endParaRPr>
            </a:p>
          </p:txBody>
        </p:sp>
        <p:sp>
          <p:nvSpPr>
            <p:cNvPr id="67" name="TextBox 66"/>
            <p:cNvSpPr txBox="1"/>
            <p:nvPr/>
          </p:nvSpPr>
          <p:spPr>
            <a:xfrm>
              <a:off x="708981" y="4753168"/>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대정읍</a:t>
              </a:r>
            </a:p>
          </p:txBody>
        </p:sp>
        <p:sp>
          <p:nvSpPr>
            <p:cNvPr id="68" name="TextBox 67"/>
            <p:cNvSpPr txBox="1"/>
            <p:nvPr/>
          </p:nvSpPr>
          <p:spPr>
            <a:xfrm>
              <a:off x="1181104" y="457140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안덕면</a:t>
              </a:r>
            </a:p>
          </p:txBody>
        </p:sp>
        <p:sp>
          <p:nvSpPr>
            <p:cNvPr id="69" name="TextBox 68"/>
            <p:cNvSpPr txBox="1"/>
            <p:nvPr/>
          </p:nvSpPr>
          <p:spPr>
            <a:xfrm>
              <a:off x="1101175" y="4155769"/>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한림읍</a:t>
              </a:r>
            </a:p>
          </p:txBody>
        </p:sp>
        <p:sp>
          <p:nvSpPr>
            <p:cNvPr id="70" name="TextBox 69"/>
            <p:cNvSpPr txBox="1"/>
            <p:nvPr/>
          </p:nvSpPr>
          <p:spPr>
            <a:xfrm>
              <a:off x="1478677" y="3969680"/>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애월읍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(4.3%)</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1" name="TextBox 70"/>
            <p:cNvSpPr txBox="1"/>
            <p:nvPr/>
          </p:nvSpPr>
          <p:spPr>
            <a:xfrm>
              <a:off x="1906168" y="3710692"/>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b="1" smtClean="0">
                  <a:solidFill>
                    <a:srgbClr val="FFFFFF"/>
                  </a:solidFill>
                  <a:latin typeface="NOVA Bold" panose="00000800000000000000" pitchFamily="2" charset="-127"/>
                  <a:ea typeface="NOVA Bold" panose="00000800000000000000" pitchFamily="2" charset="-127"/>
                  <a:cs typeface="Arial Narrow" pitchFamily="34" charset="0"/>
                </a:rPr>
                <a:t>제주</a:t>
              </a:r>
              <a:r>
                <a:rPr lang="ko-KR" altLang="en-US" sz="1000" b="1">
                  <a:solidFill>
                    <a:srgbClr val="FFFFFF"/>
                  </a:solidFill>
                  <a:latin typeface="NOVA Bold" panose="00000800000000000000" pitchFamily="2" charset="-127"/>
                  <a:ea typeface="NOVA Bold" panose="00000800000000000000" pitchFamily="2" charset="-127"/>
                  <a:cs typeface="Arial Narrow" pitchFamily="34" charset="0"/>
                </a:rPr>
                <a:t>시</a:t>
              </a:r>
              <a:endParaRPr lang="en-US" altLang="ko-KR" sz="1000" b="1" smtClean="0">
                <a:solidFill>
                  <a:srgbClr val="FFFFFF"/>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b="1" smtClean="0">
                  <a:solidFill>
                    <a:srgbClr val="FFFFFF"/>
                  </a:solidFill>
                  <a:latin typeface="NOVA Bold" panose="00000800000000000000" pitchFamily="2" charset="-127"/>
                  <a:ea typeface="NOVA Bold" panose="00000800000000000000" pitchFamily="2" charset="-127"/>
                  <a:cs typeface="Arial Narrow" pitchFamily="34" charset="0"/>
                </a:rPr>
                <a:t>(82.6%)</a:t>
              </a:r>
              <a:endParaRPr lang="ko-KR" altLang="en-US" sz="1000" b="1" smtClean="0">
                <a:solidFill>
                  <a:srgbClr val="FFFFFF"/>
                </a:solidFill>
                <a:latin typeface="NOVA Bold" panose="00000800000000000000" pitchFamily="2" charset="-127"/>
                <a:ea typeface="NOVA Bold" panose="00000800000000000000" pitchFamily="2" charset="-127"/>
                <a:cs typeface="Arial Narrow" pitchFamily="34" charset="0"/>
              </a:endParaRPr>
            </a:p>
          </p:txBody>
        </p:sp>
        <p:sp>
          <p:nvSpPr>
            <p:cNvPr id="72" name="TextBox 71"/>
            <p:cNvSpPr txBox="1"/>
            <p:nvPr/>
          </p:nvSpPr>
          <p:spPr>
            <a:xfrm>
              <a:off x="2343633" y="3779543"/>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조천읍</a:t>
              </a:r>
            </a:p>
          </p:txBody>
        </p:sp>
        <p:sp>
          <p:nvSpPr>
            <p:cNvPr id="73" name="TextBox 72"/>
            <p:cNvSpPr txBox="1"/>
            <p:nvPr/>
          </p:nvSpPr>
          <p:spPr>
            <a:xfrm>
              <a:off x="2951091" y="3644226"/>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구좌읍</a:t>
              </a:r>
            </a:p>
          </p:txBody>
        </p:sp>
        <p:sp>
          <p:nvSpPr>
            <p:cNvPr id="74" name="TextBox 73"/>
            <p:cNvSpPr txBox="1"/>
            <p:nvPr/>
          </p:nvSpPr>
          <p:spPr>
            <a:xfrm>
              <a:off x="3754811" y="350902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우도면</a:t>
              </a:r>
            </a:p>
          </p:txBody>
        </p:sp>
        <p:sp>
          <p:nvSpPr>
            <p:cNvPr id="75" name="TextBox 74"/>
            <p:cNvSpPr txBox="1"/>
            <p:nvPr/>
          </p:nvSpPr>
          <p:spPr>
            <a:xfrm>
              <a:off x="3174891" y="4051302"/>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성산읍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(2.4%)</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6" name="TextBox 75"/>
            <p:cNvSpPr txBox="1"/>
            <p:nvPr/>
          </p:nvSpPr>
          <p:spPr>
            <a:xfrm>
              <a:off x="2635808" y="4219713"/>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표선면</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(4.0%)</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7" name="TextBox 76"/>
            <p:cNvSpPr txBox="1"/>
            <p:nvPr/>
          </p:nvSpPr>
          <p:spPr>
            <a:xfrm>
              <a:off x="2412007" y="461080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남원읍</a:t>
              </a:r>
            </a:p>
          </p:txBody>
        </p:sp>
        <p:sp>
          <p:nvSpPr>
            <p:cNvPr id="78" name="TextBox 77"/>
            <p:cNvSpPr txBox="1"/>
            <p:nvPr/>
          </p:nvSpPr>
          <p:spPr>
            <a:xfrm>
              <a:off x="1727648" y="4598950"/>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서귀포</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(5.8%)</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grpSp>
      <p:sp>
        <p:nvSpPr>
          <p:cNvPr id="79" name="TextBox 78"/>
          <p:cNvSpPr txBox="1"/>
          <p:nvPr/>
        </p:nvSpPr>
        <p:spPr>
          <a:xfrm>
            <a:off x="354380" y="5898535"/>
            <a:ext cx="3960000" cy="21544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z="1400" spc="-60" smtClean="0">
                <a:solidFill>
                  <a:srgbClr val="000000">
                    <a:lumMod val="65000"/>
                    <a:lumOff val="35000"/>
                  </a:srgbClr>
                </a:solidFill>
                <a:latin typeface="NOVA Bold"/>
                <a:ea typeface="NOVA Bold"/>
              </a:rPr>
              <a:t>5</a:t>
            </a:r>
            <a:r>
              <a:rPr lang="ko-KR" altLang="en-US" sz="1400" spc="-60" smtClean="0">
                <a:solidFill>
                  <a:srgbClr val="000000">
                    <a:lumMod val="65000"/>
                    <a:lumOff val="35000"/>
                  </a:srgbClr>
                </a:solidFill>
                <a:latin typeface="NOVA Bold"/>
                <a:ea typeface="NOVA Bold"/>
              </a:rPr>
              <a:t>개 지역 합계 비중</a:t>
            </a:r>
            <a:r>
              <a:rPr lang="en-US" altLang="ko-KR" sz="1400" spc="-60" smtClean="0">
                <a:solidFill>
                  <a:srgbClr val="000000">
                    <a:lumMod val="65000"/>
                    <a:lumOff val="35000"/>
                  </a:srgbClr>
                </a:solidFill>
                <a:latin typeface="NOVA Bold"/>
                <a:ea typeface="NOVA Bold"/>
              </a:rPr>
              <a:t>: 98.8%</a:t>
            </a:r>
            <a:endParaRPr lang="en-US" altLang="ko-KR" sz="1400" spc="-60">
              <a:solidFill>
                <a:srgbClr val="000000">
                  <a:lumMod val="65000"/>
                  <a:lumOff val="35000"/>
                </a:srgbClr>
              </a:solidFill>
              <a:latin typeface="NOVA Bold"/>
              <a:ea typeface="NOVA Bold"/>
            </a:endParaRPr>
          </a:p>
        </p:txBody>
      </p:sp>
      <p:sp>
        <p:nvSpPr>
          <p:cNvPr id="80" name="TextBox 79"/>
          <p:cNvSpPr txBox="1"/>
          <p:nvPr/>
        </p:nvSpPr>
        <p:spPr>
          <a:xfrm>
            <a:off x="4644008" y="5887065"/>
            <a:ext cx="3600000" cy="21544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z="1400" spc="-60" smtClean="0">
                <a:solidFill>
                  <a:srgbClr val="000000">
                    <a:lumMod val="65000"/>
                    <a:lumOff val="35000"/>
                  </a:srgbClr>
                </a:solidFill>
                <a:latin typeface="NOVA Bold"/>
                <a:ea typeface="NOVA Bold"/>
              </a:rPr>
              <a:t>5</a:t>
            </a:r>
            <a:r>
              <a:rPr lang="ko-KR" altLang="en-US" sz="1400" spc="-60" smtClean="0">
                <a:solidFill>
                  <a:srgbClr val="000000">
                    <a:lumMod val="65000"/>
                    <a:lumOff val="35000"/>
                  </a:srgbClr>
                </a:solidFill>
                <a:latin typeface="NOVA Bold"/>
                <a:ea typeface="NOVA Bold"/>
              </a:rPr>
              <a:t>개 지역 합계 비중</a:t>
            </a:r>
            <a:r>
              <a:rPr lang="en-US" altLang="ko-KR" sz="1400" spc="-60" smtClean="0">
                <a:solidFill>
                  <a:srgbClr val="000000">
                    <a:lumMod val="65000"/>
                    <a:lumOff val="35000"/>
                  </a:srgbClr>
                </a:solidFill>
                <a:latin typeface="NOVA Bold"/>
                <a:ea typeface="NOVA Bold"/>
              </a:rPr>
              <a:t>: 99.2%</a:t>
            </a:r>
            <a:endParaRPr lang="en-US" altLang="ko-KR" sz="1400" spc="-60">
              <a:solidFill>
                <a:srgbClr val="000000">
                  <a:lumMod val="65000"/>
                  <a:lumOff val="35000"/>
                </a:srgbClr>
              </a:solidFill>
              <a:latin typeface="NOVA Bold"/>
              <a:ea typeface="NOVA Bold"/>
            </a:endParaRPr>
          </a:p>
        </p:txBody>
      </p:sp>
      <p:sp>
        <p:nvSpPr>
          <p:cNvPr id="81"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82" name="모서리가 둥근 직사각형 8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84428601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시간대별 소비 분석</a:t>
            </a:r>
            <a:endParaRPr lang="ko-KR" altLang="en-US"/>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관광객은 </a:t>
            </a:r>
            <a:r>
              <a:rPr lang="ko-KR" altLang="en-US" sz="1600" spc="50">
                <a:ln>
                  <a:solidFill>
                    <a:prstClr val="black">
                      <a:alpha val="20000"/>
                    </a:prstClr>
                  </a:solidFill>
                </a:ln>
                <a:solidFill>
                  <a:srgbClr val="000000"/>
                </a:solidFill>
                <a:latin typeface="NOVA Bold"/>
                <a:ea typeface="NOVA Bold"/>
                <a:cs typeface="Arial" pitchFamily="34" charset="0"/>
              </a:rPr>
              <a:t>오전 </a:t>
            </a:r>
            <a:r>
              <a:rPr lang="en-US" altLang="ko-KR" sz="1600" spc="50">
                <a:ln>
                  <a:solidFill>
                    <a:prstClr val="black">
                      <a:alpha val="20000"/>
                    </a:prstClr>
                  </a:solidFill>
                </a:ln>
                <a:solidFill>
                  <a:srgbClr val="000000"/>
                </a:solidFill>
                <a:latin typeface="NOVA Bold"/>
                <a:ea typeface="NOVA Bold"/>
                <a:cs typeface="Arial" pitchFamily="34" charset="0"/>
              </a:rPr>
              <a:t>9</a:t>
            </a:r>
            <a:r>
              <a:rPr lang="ko-KR" altLang="en-US" sz="1600" spc="50">
                <a:ln>
                  <a:solidFill>
                    <a:prstClr val="black">
                      <a:alpha val="20000"/>
                    </a:prstClr>
                  </a:solidFill>
                </a:ln>
                <a:solidFill>
                  <a:srgbClr val="000000"/>
                </a:solidFill>
                <a:latin typeface="NOVA Bold"/>
                <a:ea typeface="NOVA Bold"/>
                <a:cs typeface="Arial" pitchFamily="34" charset="0"/>
              </a:rPr>
              <a:t>시</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오후 </a:t>
            </a:r>
            <a:r>
              <a:rPr lang="en-US" altLang="ko-KR" sz="1600" spc="50">
                <a:ln>
                  <a:solidFill>
                    <a:prstClr val="black">
                      <a:alpha val="20000"/>
                    </a:prstClr>
                  </a:solidFill>
                </a:ln>
                <a:solidFill>
                  <a:srgbClr val="000000"/>
                </a:solidFill>
                <a:latin typeface="NOVA Bold"/>
                <a:ea typeface="NOVA Bold"/>
                <a:cs typeface="Arial" pitchFamily="34" charset="0"/>
              </a:rPr>
              <a:t>9</a:t>
            </a:r>
            <a:r>
              <a:rPr lang="ko-KR" altLang="en-US" sz="1600" spc="50">
                <a:ln>
                  <a:solidFill>
                    <a:prstClr val="black">
                      <a:alpha val="20000"/>
                    </a:prstClr>
                  </a:solidFill>
                </a:ln>
                <a:solidFill>
                  <a:srgbClr val="000000"/>
                </a:solidFill>
                <a:latin typeface="NOVA Bold"/>
                <a:ea typeface="NOVA Bold"/>
                <a:cs typeface="Arial" pitchFamily="34" charset="0"/>
              </a:rPr>
              <a:t>시 사이 매출이 전체의 </a:t>
            </a:r>
            <a:r>
              <a:rPr lang="en-US" altLang="ko-KR" sz="1600" spc="50">
                <a:ln>
                  <a:solidFill>
                    <a:prstClr val="black">
                      <a:alpha val="20000"/>
                    </a:prstClr>
                  </a:solidFill>
                </a:ln>
                <a:solidFill>
                  <a:srgbClr val="000000"/>
                </a:solidFill>
                <a:latin typeface="NOVA Bold"/>
                <a:ea typeface="NOVA Bold"/>
                <a:cs typeface="Arial" pitchFamily="34" charset="0"/>
              </a:rPr>
              <a:t>95.0%</a:t>
            </a:r>
            <a:r>
              <a:rPr lang="ko-KR" altLang="en-US" sz="1600" spc="5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차지하고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대부분 오전 </a:t>
            </a:r>
            <a:r>
              <a:rPr lang="en-US" altLang="ko-KR" sz="1600" spc="50" smtClean="0">
                <a:ln>
                  <a:solidFill>
                    <a:prstClr val="black">
                      <a:alpha val="20000"/>
                    </a:prstClr>
                  </a:solidFill>
                </a:ln>
                <a:solidFill>
                  <a:srgbClr val="000000"/>
                </a:solidFill>
                <a:latin typeface="NOVA Bold"/>
                <a:ea typeface="NOVA Bold"/>
                <a:cs typeface="Arial" pitchFamily="34" charset="0"/>
              </a:rPr>
              <a:t>9</a:t>
            </a:r>
            <a:r>
              <a:rPr lang="ko-KR" altLang="en-US" sz="1600" spc="50" smtClean="0">
                <a:ln>
                  <a:solidFill>
                    <a:prstClr val="black">
                      <a:alpha val="20000"/>
                    </a:prstClr>
                  </a:solidFill>
                </a:ln>
                <a:solidFill>
                  <a:srgbClr val="000000"/>
                </a:solidFill>
                <a:latin typeface="NOVA Bold"/>
                <a:ea typeface="NOVA Bold"/>
                <a:cs typeface="Arial" pitchFamily="34" charset="0"/>
              </a:rPr>
              <a:t>시경 활동 시작해서 오후 </a:t>
            </a:r>
            <a:r>
              <a:rPr lang="en-US" altLang="ko-KR" sz="1600" spc="50" smtClean="0">
                <a:ln>
                  <a:solidFill>
                    <a:prstClr val="black">
                      <a:alpha val="20000"/>
                    </a:prstClr>
                  </a:solidFill>
                </a:ln>
                <a:solidFill>
                  <a:srgbClr val="000000"/>
                </a:solidFill>
                <a:latin typeface="NOVA Bold"/>
                <a:ea typeface="NOVA Bold"/>
                <a:cs typeface="Arial" pitchFamily="34" charset="0"/>
              </a:rPr>
              <a:t>3~5</a:t>
            </a:r>
            <a:r>
              <a:rPr lang="ko-KR" altLang="en-US" sz="1600" spc="50" smtClean="0">
                <a:ln>
                  <a:solidFill>
                    <a:prstClr val="black">
                      <a:alpha val="20000"/>
                    </a:prstClr>
                  </a:solidFill>
                </a:ln>
                <a:solidFill>
                  <a:srgbClr val="000000"/>
                </a:solidFill>
                <a:latin typeface="NOVA Bold"/>
                <a:ea typeface="NOVA Bold"/>
                <a:cs typeface="Arial" pitchFamily="34" charset="0"/>
              </a:rPr>
              <a:t>시 사이 가장 많은 소비</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제주에서는 오전</a:t>
            </a:r>
            <a:r>
              <a:rPr lang="en-US" altLang="ko-KR" sz="1600" spc="50" smtClean="0">
                <a:ln>
                  <a:solidFill>
                    <a:prstClr val="black">
                      <a:alpha val="20000"/>
                    </a:prstClr>
                  </a:solidFill>
                </a:ln>
                <a:solidFill>
                  <a:srgbClr val="000000"/>
                </a:solidFill>
                <a:latin typeface="NOVA Bold"/>
                <a:ea typeface="NOVA Bold"/>
                <a:cs typeface="Arial" pitchFamily="34" charset="0"/>
              </a:rPr>
              <a:t>10</a:t>
            </a:r>
            <a:r>
              <a:rPr lang="ko-KR" altLang="en-US" sz="1600" spc="50" smtClean="0">
                <a:ln>
                  <a:solidFill>
                    <a:prstClr val="black">
                      <a:alpha val="20000"/>
                    </a:prstClr>
                  </a:solidFill>
                </a:ln>
                <a:solidFill>
                  <a:srgbClr val="000000"/>
                </a:solidFill>
                <a:latin typeface="NOVA Bold"/>
                <a:ea typeface="NOVA Bold"/>
                <a:cs typeface="Arial" pitchFamily="34" charset="0"/>
              </a:rPr>
              <a:t>시</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오후</a:t>
            </a:r>
            <a:r>
              <a:rPr lang="en-US" altLang="ko-KR" sz="1600" spc="50" smtClean="0">
                <a:ln>
                  <a:solidFill>
                    <a:prstClr val="black">
                      <a:alpha val="20000"/>
                    </a:prstClr>
                  </a:solidFill>
                </a:ln>
                <a:solidFill>
                  <a:srgbClr val="000000"/>
                </a:solidFill>
                <a:latin typeface="NOVA Bold"/>
                <a:ea typeface="NOVA Bold"/>
                <a:cs typeface="Arial" pitchFamily="34" charset="0"/>
              </a:rPr>
              <a:t>1</a:t>
            </a:r>
            <a:r>
              <a:rPr lang="ko-KR" altLang="en-US" sz="1600" spc="50" smtClean="0">
                <a:ln>
                  <a:solidFill>
                    <a:prstClr val="black">
                      <a:alpha val="20000"/>
                    </a:prstClr>
                  </a:solidFill>
                </a:ln>
                <a:solidFill>
                  <a:srgbClr val="000000"/>
                </a:solidFill>
                <a:latin typeface="NOVA Bold"/>
                <a:ea typeface="NOVA Bold"/>
                <a:cs typeface="Arial" pitchFamily="34" charset="0"/>
              </a:rPr>
              <a:t>시 카드이용이 많음</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1521" y="2060848"/>
            <a:ext cx="302433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75856" y="2038929"/>
            <a:ext cx="2880320" cy="412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56176" y="2132856"/>
            <a:ext cx="2836550"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latin typeface="+mn-ea"/>
                <a:cs typeface="나눔바른고딕OTF UltraLight"/>
              </a:rPr>
              <a:t>주</a:t>
            </a:r>
            <a:r>
              <a:rPr lang="en-US" altLang="ko-KR" sz="1000" smtClean="0">
                <a:solidFill>
                  <a:srgbClr val="000000"/>
                </a:solidFill>
                <a:latin typeface="+mn-ea"/>
                <a:cs typeface="나눔바른고딕OTF UltraLight"/>
              </a:rPr>
              <a:t>) </a:t>
            </a:r>
            <a:r>
              <a:rPr lang="ko-KR" altLang="en-US" sz="1000" smtClean="0">
                <a:solidFill>
                  <a:srgbClr val="000000"/>
                </a:solidFill>
                <a:latin typeface="+mn-ea"/>
                <a:cs typeface="나눔바른고딕OTF UltraLight"/>
              </a:rPr>
              <a:t>최근 </a:t>
            </a:r>
            <a:r>
              <a:rPr lang="en-US" altLang="ko-KR" sz="1000">
                <a:solidFill>
                  <a:srgbClr val="000000"/>
                </a:solidFill>
                <a:latin typeface="+mn-ea"/>
                <a:cs typeface="나눔바른고딕OTF UltraLight"/>
              </a:rPr>
              <a:t>2</a:t>
            </a:r>
            <a:r>
              <a:rPr lang="ko-KR" altLang="en-US" sz="1000" smtClean="0">
                <a:solidFill>
                  <a:srgbClr val="000000"/>
                </a:solidFill>
                <a:latin typeface="+mn-ea"/>
                <a:cs typeface="나눔바른고딕OTF UltraLight"/>
              </a:rPr>
              <a:t>년 카드이용금액 기준</a:t>
            </a:r>
            <a:r>
              <a:rPr lang="en-US" altLang="ko-KR" sz="1000" smtClean="0">
                <a:solidFill>
                  <a:srgbClr val="000000"/>
                </a:solidFill>
                <a:latin typeface="+mn-ea"/>
                <a:cs typeface="나눔바른고딕OTF UltraLight"/>
              </a:rPr>
              <a:t>(14.9~16.8)</a:t>
            </a:r>
            <a:endParaRPr lang="fr-FR" altLang="ko-KR" sz="1000">
              <a:solidFill>
                <a:srgbClr val="000000"/>
              </a:solidFill>
              <a:latin typeface="+mn-ea"/>
              <a:cs typeface="나눔바른고딕OTF UltraLight"/>
            </a:endParaRPr>
          </a:p>
        </p:txBody>
      </p:sp>
      <p:sp>
        <p:nvSpPr>
          <p:cNvPr id="11"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2" name="모서리가 둥근 직사각형 1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1130894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3.</a:t>
            </a:r>
            <a:endParaRPr lang="ko-KR" altLang="en-US"/>
          </a:p>
        </p:txBody>
      </p:sp>
      <p:sp>
        <p:nvSpPr>
          <p:cNvPr id="19" name="TextBox 18"/>
          <p:cNvSpPr txBox="1"/>
          <p:nvPr/>
        </p:nvSpPr>
        <p:spPr>
          <a:xfrm>
            <a:off x="682159" y="2677998"/>
            <a:ext cx="2933816" cy="1200329"/>
          </a:xfrm>
          <a:prstGeom prst="rect">
            <a:avLst/>
          </a:prstGeom>
          <a:noFill/>
        </p:spPr>
        <p:txBody>
          <a:bodyPr wrap="none" rtlCol="0" anchor="ctr">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smtClean="0">
                <a:solidFill>
                  <a:srgbClr val="002060"/>
                </a:solidFill>
                <a:latin typeface="NOVA Bold" panose="00000800000000000000" pitchFamily="2" charset="-127"/>
                <a:ea typeface="NOVA Bold" panose="00000800000000000000" pitchFamily="2" charset="-127"/>
              </a:rPr>
              <a:t>Ⅲ. </a:t>
            </a:r>
            <a:r>
              <a:rPr lang="ko-KR" altLang="en-US" sz="2400" smtClean="0">
                <a:solidFill>
                  <a:srgbClr val="002060"/>
                </a:solidFill>
                <a:latin typeface="NOVA Bold" panose="00000800000000000000" pitchFamily="2" charset="-127"/>
                <a:ea typeface="NOVA Bold" panose="00000800000000000000" pitchFamily="2" charset="-127"/>
              </a:rPr>
              <a:t>중국인 및 내국인 </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ko-KR" altLang="en-US" sz="2400" smtClean="0">
                <a:solidFill>
                  <a:srgbClr val="002060"/>
                </a:solidFill>
                <a:latin typeface="NOVA Bold" panose="00000800000000000000" pitchFamily="2" charset="-127"/>
                <a:ea typeface="NOVA Bold" panose="00000800000000000000" pitchFamily="2" charset="-127"/>
              </a:rPr>
              <a:t>단체 </a:t>
            </a:r>
            <a:r>
              <a:rPr lang="en-US" altLang="ko-KR" sz="2400" smtClean="0">
                <a:solidFill>
                  <a:srgbClr val="002060"/>
                </a:solidFill>
                <a:latin typeface="NOVA Bold" panose="00000800000000000000" pitchFamily="2" charset="-127"/>
                <a:ea typeface="NOVA Bold" panose="00000800000000000000" pitchFamily="2" charset="-127"/>
              </a:rPr>
              <a:t>vs. FIT</a:t>
            </a:r>
            <a:br>
              <a:rPr lang="en-US" altLang="ko-KR" sz="2400" smtClean="0">
                <a:solidFill>
                  <a:srgbClr val="002060"/>
                </a:solidFill>
                <a:latin typeface="NOVA Bold" panose="00000800000000000000" pitchFamily="2" charset="-127"/>
                <a:ea typeface="NOVA Bold" panose="00000800000000000000" pitchFamily="2" charset="-127"/>
              </a:rPr>
            </a:br>
            <a:r>
              <a:rPr lang="ko-KR" altLang="en-US" sz="2400" smtClean="0">
                <a:solidFill>
                  <a:srgbClr val="002060"/>
                </a:solidFill>
                <a:latin typeface="NOVA Bold" panose="00000800000000000000" pitchFamily="2" charset="-127"/>
                <a:ea typeface="NOVA Bold" panose="00000800000000000000" pitchFamily="2" charset="-127"/>
              </a:rPr>
              <a:t>관광객 소비패턴 비교</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848537"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내국인 </a:t>
            </a:r>
            <a:r>
              <a:rPr lang="en-US" altLang="ko-KR" sz="1600">
                <a:solidFill>
                  <a:srgbClr val="000000"/>
                </a:solidFill>
                <a:latin typeface="NOVA Bold" panose="00000800000000000000" pitchFamily="2" charset="-127"/>
                <a:ea typeface="NOVA Bold" panose="00000800000000000000" pitchFamily="2" charset="-127"/>
              </a:rPr>
              <a:t>vs. </a:t>
            </a:r>
            <a:r>
              <a:rPr lang="ko-KR" altLang="en-US" sz="1600">
                <a:solidFill>
                  <a:srgbClr val="000000"/>
                </a:solidFill>
                <a:latin typeface="NOVA Bold" panose="00000800000000000000" pitchFamily="2" charset="-127"/>
                <a:ea typeface="NOVA Bold" panose="00000800000000000000" pitchFamily="2" charset="-127"/>
              </a:rPr>
              <a:t>중국인 </a:t>
            </a:r>
            <a:r>
              <a:rPr lang="ko-KR" altLang="en-US" sz="1600" smtClean="0">
                <a:solidFill>
                  <a:srgbClr val="000000"/>
                </a:solidFill>
                <a:latin typeface="NOVA Bold" panose="00000800000000000000" pitchFamily="2" charset="-127"/>
                <a:ea typeface="NOVA Bold" panose="00000800000000000000" pitchFamily="2" charset="-127"/>
              </a:rPr>
              <a:t>소비 비교</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단체 </a:t>
            </a:r>
            <a:r>
              <a:rPr lang="en-US" altLang="ko-KR" sz="1600">
                <a:solidFill>
                  <a:srgbClr val="000000"/>
                </a:solidFill>
                <a:latin typeface="NOVA Bold" panose="00000800000000000000" pitchFamily="2" charset="-127"/>
                <a:ea typeface="NOVA Bold" panose="00000800000000000000" pitchFamily="2" charset="-127"/>
              </a:rPr>
              <a:t>vs. FIT </a:t>
            </a:r>
            <a:r>
              <a:rPr lang="ko-KR" altLang="en-US" sz="1600">
                <a:solidFill>
                  <a:srgbClr val="000000"/>
                </a:solidFill>
                <a:latin typeface="NOVA Bold" panose="00000800000000000000" pitchFamily="2" charset="-127"/>
                <a:ea typeface="NOVA Bold" panose="00000800000000000000" pitchFamily="2" charset="-127"/>
              </a:rPr>
              <a:t>특성 비교</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최근 동향 및 트렌드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35245410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p:cNvSpPr/>
          <p:nvPr/>
        </p:nvSpPr>
        <p:spPr>
          <a:xfrm>
            <a:off x="4644008" y="2674126"/>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개별 관광의 정의</a:t>
            </a:r>
            <a:endParaRPr lang="ko-KR" altLang="en-US"/>
          </a:p>
        </p:txBody>
      </p:sp>
      <p:sp>
        <p:nvSpPr>
          <p:cNvPr id="7"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개별관광</a:t>
            </a:r>
            <a:r>
              <a:rPr lang="en-US" altLang="ko-KR" sz="1600" spc="50" smtClean="0">
                <a:ln>
                  <a:solidFill>
                    <a:prstClr val="black">
                      <a:alpha val="20000"/>
                    </a:prstClr>
                  </a:solidFill>
                </a:ln>
                <a:solidFill>
                  <a:srgbClr val="000000"/>
                </a:solidFill>
                <a:latin typeface="NOVA Bold"/>
                <a:ea typeface="NOVA Bold"/>
                <a:cs typeface="Arial" pitchFamily="34" charset="0"/>
              </a:rPr>
              <a:t>(FIT, Free Independent Tour)</a:t>
            </a:r>
            <a:r>
              <a:rPr lang="ko-KR" altLang="en-US" sz="1600" spc="50" smtClean="0">
                <a:ln>
                  <a:solidFill>
                    <a:prstClr val="black">
                      <a:alpha val="20000"/>
                    </a:prstClr>
                  </a:solidFill>
                </a:ln>
                <a:solidFill>
                  <a:srgbClr val="000000"/>
                </a:solidFill>
                <a:latin typeface="NOVA Bold"/>
                <a:ea typeface="NOVA Bold"/>
                <a:cs typeface="Arial" pitchFamily="34" charset="0"/>
              </a:rPr>
              <a:t>은 단체관광의 반대되는 개념으로 사용되어</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패키지 상품이 아니라 개별적으로 자유롭</a:t>
            </a:r>
            <a:r>
              <a:rPr lang="ko-KR" altLang="en-US" sz="1600" spc="50">
                <a:ln>
                  <a:solidFill>
                    <a:prstClr val="black">
                      <a:alpha val="20000"/>
                    </a:prstClr>
                  </a:solidFill>
                </a:ln>
                <a:solidFill>
                  <a:srgbClr val="000000"/>
                </a:solidFill>
                <a:latin typeface="NOVA Bold"/>
                <a:ea typeface="NOVA Bold"/>
                <a:cs typeface="Arial" pitchFamily="34" charset="0"/>
              </a:rPr>
              <a:t>게</a:t>
            </a:r>
            <a:r>
              <a:rPr lang="ko-KR" altLang="en-US" sz="1600" spc="50" smtClean="0">
                <a:ln>
                  <a:solidFill>
                    <a:prstClr val="black">
                      <a:alpha val="20000"/>
                    </a:prstClr>
                  </a:solidFill>
                </a:ln>
                <a:solidFill>
                  <a:srgbClr val="000000"/>
                </a:solidFill>
                <a:latin typeface="NOVA Bold"/>
                <a:ea typeface="NOVA Bold"/>
                <a:cs typeface="Arial" pitchFamily="34" charset="0"/>
              </a:rPr>
              <a:t> 해외를 찾는 관광형태를 말함</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6" name="TextBox 5"/>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소셜데이터 연관어맵</a:t>
            </a:r>
            <a:endParaRPr lang="en-US" altLang="ko-KR" sz="1400" spc="-60">
              <a:solidFill>
                <a:srgbClr val="000000">
                  <a:lumMod val="65000"/>
                  <a:lumOff val="35000"/>
                </a:srgbClr>
              </a:solidFill>
              <a:latin typeface="NOVA Bold"/>
              <a:ea typeface="NOVA Bold"/>
            </a:endParaRPr>
          </a:p>
        </p:txBody>
      </p:sp>
      <p:sp>
        <p:nvSpPr>
          <p:cNvPr id="8" name="TextBox 7"/>
          <p:cNvSpPr txBox="1"/>
          <p:nvPr/>
        </p:nvSpPr>
        <p:spPr>
          <a:xfrm>
            <a:off x="4932480"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개별관광 주요 키워드</a:t>
            </a:r>
            <a:endParaRPr lang="en-US" altLang="ko-KR" sz="1400" spc="-60">
              <a:solidFill>
                <a:srgbClr val="000000">
                  <a:lumMod val="65000"/>
                  <a:lumOff val="35000"/>
                </a:srgbClr>
              </a:solidFill>
              <a:latin typeface="NOVA Bold"/>
              <a:ea typeface="NOVA Bold"/>
            </a:endParaRPr>
          </a:p>
        </p:txBody>
      </p:sp>
      <p:pic>
        <p:nvPicPr>
          <p:cNvPr id="952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844" y="2553871"/>
            <a:ext cx="4368891" cy="3979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94719" y="6455005"/>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SMA</a:t>
            </a:r>
            <a:r>
              <a:rPr lang="ko-KR" altLang="en-US" sz="1000" smtClean="0">
                <a:solidFill>
                  <a:srgbClr val="000000"/>
                </a:solidFill>
                <a:cs typeface="Arial Narrow" pitchFamily="34" charset="0"/>
              </a:rPr>
              <a:t>분석</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기준</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a:t>
            </a:r>
            <a:endParaRPr lang="en-US" altLang="ko-KR" sz="1000">
              <a:solidFill>
                <a:srgbClr val="000000"/>
              </a:solidFill>
              <a:cs typeface="Arial Narrow" pitchFamily="34" charset="0"/>
            </a:endParaRPr>
          </a:p>
        </p:txBody>
      </p:sp>
      <p:sp>
        <p:nvSpPr>
          <p:cNvPr id="11" name="갈매기형 수장 10"/>
          <p:cNvSpPr/>
          <p:nvPr/>
        </p:nvSpPr>
        <p:spPr bwMode="auto">
          <a:xfrm rot="5400000">
            <a:off x="4161924" y="4325265"/>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2" name="갈매기형 수장 11"/>
          <p:cNvSpPr/>
          <p:nvPr/>
        </p:nvSpPr>
        <p:spPr bwMode="auto">
          <a:xfrm rot="5400000">
            <a:off x="683568" y="3501008"/>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3" name="갈매기형 수장 12"/>
          <p:cNvSpPr/>
          <p:nvPr/>
        </p:nvSpPr>
        <p:spPr bwMode="auto">
          <a:xfrm rot="5400000">
            <a:off x="978843" y="3197824"/>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4" name="갈매기형 수장 13"/>
          <p:cNvSpPr/>
          <p:nvPr/>
        </p:nvSpPr>
        <p:spPr bwMode="auto">
          <a:xfrm rot="5400000">
            <a:off x="1803607" y="3159703"/>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5" name="갈매기형 수장 14"/>
          <p:cNvSpPr/>
          <p:nvPr/>
        </p:nvSpPr>
        <p:spPr bwMode="auto">
          <a:xfrm rot="5400000">
            <a:off x="2098882" y="5589240"/>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7" name="Oval 768"/>
          <p:cNvSpPr>
            <a:spLocks noChangeArrowheads="1"/>
          </p:cNvSpPr>
          <p:nvPr/>
        </p:nvSpPr>
        <p:spPr bwMode="auto">
          <a:xfrm>
            <a:off x="7596336" y="2871746"/>
            <a:ext cx="720000" cy="360000"/>
          </a:xfrm>
          <a:prstGeom prst="roundRect">
            <a:avLst/>
          </a:prstGeom>
          <a:solidFill>
            <a:srgbClr val="92D050"/>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지역</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20" name="Oval 760"/>
          <p:cNvSpPr>
            <a:spLocks noChangeArrowheads="1"/>
          </p:cNvSpPr>
          <p:nvPr/>
        </p:nvSpPr>
        <p:spPr bwMode="auto">
          <a:xfrm>
            <a:off x="4788480" y="2858886"/>
            <a:ext cx="719624" cy="360000"/>
          </a:xfrm>
          <a:prstGeom prst="roundRect">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 대상</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25" name="직사각형 24"/>
          <p:cNvSpPr/>
          <p:nvPr/>
        </p:nvSpPr>
        <p:spPr>
          <a:xfrm>
            <a:off x="6173956"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드라마</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6" name="직사각형 25"/>
          <p:cNvSpPr/>
          <p:nvPr/>
        </p:nvSpPr>
        <p:spPr>
          <a:xfrm>
            <a:off x="7593301"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중국</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7" name="직사각형 26"/>
          <p:cNvSpPr/>
          <p:nvPr/>
        </p:nvSpPr>
        <p:spPr>
          <a:xfrm>
            <a:off x="4788480"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중국인</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9" name="Oval 768"/>
          <p:cNvSpPr>
            <a:spLocks noChangeArrowheads="1"/>
          </p:cNvSpPr>
          <p:nvPr/>
        </p:nvSpPr>
        <p:spPr bwMode="auto">
          <a:xfrm>
            <a:off x="6156176" y="2858778"/>
            <a:ext cx="720000" cy="360000"/>
          </a:xfrm>
          <a:prstGeom prst="roundRect">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이슈</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31" name="직사각형 30"/>
          <p:cNvSpPr/>
          <p:nvPr/>
        </p:nvSpPr>
        <p:spPr>
          <a:xfrm>
            <a:off x="6173500"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한류</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2" name="직사각형 31"/>
          <p:cNvSpPr/>
          <p:nvPr/>
        </p:nvSpPr>
        <p:spPr>
          <a:xfrm>
            <a:off x="7592845"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서울시</a:t>
            </a:r>
            <a:r>
              <a:rPr lang="en-US" altLang="ko-KR" sz="1400" b="1" kern="0" smtClean="0">
                <a:solidFill>
                  <a:srgbClr val="000000"/>
                </a:solidFill>
                <a:latin typeface="NOVA Bold" panose="00000800000000000000" pitchFamily="2" charset="-127"/>
                <a:ea typeface="NOVA Bold" panose="00000800000000000000" pitchFamily="2" charset="-127"/>
                <a:cs typeface="Arial" pitchFamily="34" charset="0"/>
              </a:rPr>
              <a:t>(</a:t>
            </a:r>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역</a:t>
            </a:r>
            <a:r>
              <a:rPr lang="en-US" altLang="ko-KR" sz="1400" b="1" kern="0" smtClean="0">
                <a:solidFill>
                  <a:srgbClr val="000000"/>
                </a:solidFill>
                <a:latin typeface="NOVA Bold" panose="00000800000000000000" pitchFamily="2" charset="-127"/>
                <a:ea typeface="NOVA Bold" panose="00000800000000000000" pitchFamily="2" charset="-127"/>
                <a:cs typeface="Arial" pitchFamily="34" charset="0"/>
              </a:rPr>
              <a:t>)</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3" name="직사각형 32"/>
          <p:cNvSpPr/>
          <p:nvPr/>
        </p:nvSpPr>
        <p:spPr>
          <a:xfrm>
            <a:off x="4788024"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외국</a:t>
            </a:r>
            <a:r>
              <a:rPr lang="ko-KR" altLang="en-US" sz="1400" b="1" kern="0">
                <a:solidFill>
                  <a:srgbClr val="000000"/>
                </a:solidFill>
                <a:latin typeface="NOVA Bold" panose="00000800000000000000" pitchFamily="2" charset="-127"/>
                <a:ea typeface="NOVA Bold" panose="00000800000000000000" pitchFamily="2" charset="-127"/>
                <a:cs typeface="Arial" pitchFamily="34" charset="0"/>
              </a:rPr>
              <a:t>인</a:t>
            </a:r>
          </a:p>
        </p:txBody>
      </p:sp>
      <p:sp>
        <p:nvSpPr>
          <p:cNvPr id="34" name="직사각형 33"/>
          <p:cNvSpPr/>
          <p:nvPr/>
        </p:nvSpPr>
        <p:spPr>
          <a:xfrm>
            <a:off x="6173500" y="5208914"/>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촬영지</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5" name="직사각형 34"/>
          <p:cNvSpPr/>
          <p:nvPr/>
        </p:nvSpPr>
        <p:spPr>
          <a:xfrm>
            <a:off x="7592845" y="5157192"/>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상하이</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6" name="직사각형 35"/>
          <p:cNvSpPr/>
          <p:nvPr/>
        </p:nvSpPr>
        <p:spPr>
          <a:xfrm>
            <a:off x="4788024" y="5208914"/>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유커</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Tree>
    <p:extLst>
      <p:ext uri="{BB962C8B-B14F-4D97-AF65-F5344CB8AC3E}">
        <p14:creationId xmlns:p14="http://schemas.microsoft.com/office/powerpoint/2010/main" val="20880572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데이터 분석 기준</a:t>
            </a:r>
            <a:endParaRPr lang="ko-KR" altLang="en-US"/>
          </a:p>
        </p:txBody>
      </p:sp>
      <p:sp>
        <p:nvSpPr>
          <p:cNvPr id="7"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18" name="Rectangle 10"/>
          <p:cNvSpPr>
            <a:spLocks noChangeArrowheads="1"/>
          </p:cNvSpPr>
          <p:nvPr/>
        </p:nvSpPr>
        <p:spPr bwMode="auto">
          <a:xfrm>
            <a:off x="4679702" y="2247752"/>
            <a:ext cx="3127375" cy="1878013"/>
          </a:xfrm>
          <a:prstGeom prst="rect">
            <a:avLst/>
          </a:prstGeom>
          <a:solidFill>
            <a:schemeClr val="bg1">
              <a:lumMod val="85000"/>
            </a:schemeClr>
          </a:solidFill>
          <a:ln w="12700" algn="ctr">
            <a:solidFill>
              <a:sysClr val="window" lastClr="FFFFFF">
                <a:lumMod val="75000"/>
              </a:sysClr>
            </a:solidFill>
            <a:miter lim="800000"/>
          </a:ln>
          <a:effectLst>
            <a:outerShdw blurRad="50800" dist="38100" dir="2700000" algn="tl" rotWithShape="0">
              <a:prstClr val="black">
                <a:alpha val="40000"/>
              </a:prstClr>
            </a:outerShdw>
          </a:effectLst>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400" kern="0">
              <a:solidFill>
                <a:prstClr val="white"/>
              </a:solidFill>
              <a:latin typeface="NOVA Bold"/>
              <a:ea typeface="NOVA Bold"/>
            </a:endParaRPr>
          </a:p>
        </p:txBody>
      </p:sp>
      <p:sp>
        <p:nvSpPr>
          <p:cNvPr id="19" name="Rectangle 6"/>
          <p:cNvSpPr>
            <a:spLocks noChangeArrowheads="1"/>
          </p:cNvSpPr>
          <p:nvPr/>
        </p:nvSpPr>
        <p:spPr bwMode="auto">
          <a:xfrm>
            <a:off x="1331640" y="2246990"/>
            <a:ext cx="3127376" cy="1878012"/>
          </a:xfrm>
          <a:prstGeom prst="rect">
            <a:avLst/>
          </a:prstGeom>
          <a:solidFill>
            <a:schemeClr val="bg1">
              <a:lumMod val="85000"/>
            </a:schemeClr>
          </a:solidFill>
          <a:ln w="12700" algn="ctr">
            <a:solidFill>
              <a:sysClr val="window" lastClr="FFFFFF">
                <a:lumMod val="75000"/>
              </a:sysClr>
            </a:solidFill>
            <a:miter lim="800000"/>
          </a:ln>
          <a:effectLst>
            <a:outerShdw blurRad="50800" dist="38100" dir="2700000" algn="tl" rotWithShape="0">
              <a:prstClr val="black">
                <a:alpha val="40000"/>
              </a:prstClr>
            </a:outerShdw>
          </a:effectLst>
        </p:spPr>
        <p:txBody>
          <a:bodyPr lIns="18000" rIns="18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4763" algn="ctr" latinLnBrk="0">
              <a:defRPr/>
            </a:pPr>
            <a:endParaRPr lang="ko-KR" altLang="en-US" sz="1400" kern="0">
              <a:solidFill>
                <a:prstClr val="black"/>
              </a:solidFill>
              <a:latin typeface="NOVA Bold"/>
              <a:ea typeface="NOVA Bold"/>
            </a:endParaRPr>
          </a:p>
        </p:txBody>
      </p:sp>
      <p:sp>
        <p:nvSpPr>
          <p:cNvPr id="20" name="Rectangle 8"/>
          <p:cNvSpPr>
            <a:spLocks noChangeArrowheads="1"/>
          </p:cNvSpPr>
          <p:nvPr/>
        </p:nvSpPr>
        <p:spPr bwMode="auto">
          <a:xfrm>
            <a:off x="1331640" y="4289648"/>
            <a:ext cx="3127376" cy="1875656"/>
          </a:xfrm>
          <a:prstGeom prst="rect">
            <a:avLst/>
          </a:prstGeom>
          <a:solidFill>
            <a:srgbClr val="003366"/>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sz="1600">
              <a:solidFill>
                <a:srgbClr val="FFFFFF"/>
              </a:solidFill>
              <a:latin typeface="NOVA ExtraBold" panose="00000800000000000000" pitchFamily="2" charset="-127"/>
              <a:ea typeface="NOVA ExtraBold" panose="00000800000000000000" pitchFamily="2" charset="-127"/>
            </a:endParaRPr>
          </a:p>
        </p:txBody>
      </p:sp>
      <p:sp>
        <p:nvSpPr>
          <p:cNvPr id="21" name="Rectangle 9"/>
          <p:cNvSpPr>
            <a:spLocks noChangeArrowheads="1"/>
          </p:cNvSpPr>
          <p:nvPr/>
        </p:nvSpPr>
        <p:spPr bwMode="auto">
          <a:xfrm>
            <a:off x="4675380" y="4289648"/>
            <a:ext cx="3127376" cy="1875656"/>
          </a:xfrm>
          <a:prstGeom prst="rect">
            <a:avLst/>
          </a:prstGeom>
          <a:solidFill>
            <a:srgbClr val="003366"/>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sz="1600">
              <a:solidFill>
                <a:srgbClr val="FFFFFF"/>
              </a:solidFill>
              <a:latin typeface="NOVA ExtraBold" panose="00000800000000000000" pitchFamily="2" charset="-127"/>
              <a:ea typeface="NOVA ExtraBold" panose="00000800000000000000" pitchFamily="2" charset="-127"/>
            </a:endParaRPr>
          </a:p>
          <a:p>
            <a:pPr algn="ctr"/>
            <a:endParaRPr lang="en-US" altLang="ko-KR" sz="1600">
              <a:solidFill>
                <a:srgbClr val="FFFFFF"/>
              </a:solidFill>
              <a:latin typeface="NOVA ExtraBold" panose="00000800000000000000" pitchFamily="2" charset="-127"/>
              <a:ea typeface="NOVA ExtraBold" panose="00000800000000000000" pitchFamily="2" charset="-127"/>
            </a:endParaRPr>
          </a:p>
        </p:txBody>
      </p:sp>
      <p:sp>
        <p:nvSpPr>
          <p:cNvPr id="30" name="TextBox 29"/>
          <p:cNvSpPr txBox="1"/>
          <p:nvPr/>
        </p:nvSpPr>
        <p:spPr>
          <a:xfrm>
            <a:off x="1629659" y="234888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국내 단체여행</a:t>
            </a: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31" name="모서리가 둥근 직사각형 30"/>
          <p:cNvSpPr/>
          <p:nvPr/>
        </p:nvSpPr>
        <p:spPr>
          <a:xfrm>
            <a:off x="1475656" y="234888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a:solidFill>
                  <a:srgbClr val="003366"/>
                </a:solidFill>
                <a:latin typeface="NOVA Bold"/>
              </a:rPr>
              <a:t>1</a:t>
            </a:r>
            <a:endParaRPr lang="ko-KR" altLang="en-US" sz="1200" b="1">
              <a:solidFill>
                <a:srgbClr val="003366"/>
              </a:solidFill>
              <a:latin typeface="NOVA Bold"/>
            </a:endParaRPr>
          </a:p>
        </p:txBody>
      </p:sp>
      <p:sp>
        <p:nvSpPr>
          <p:cNvPr id="32" name="TextBox 31"/>
          <p:cNvSpPr txBox="1"/>
          <p:nvPr/>
        </p:nvSpPr>
        <p:spPr>
          <a:xfrm>
            <a:off x="4975924" y="234888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국내 개별여행</a:t>
            </a: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33" name="모서리가 둥근 직사각형 32"/>
          <p:cNvSpPr/>
          <p:nvPr/>
        </p:nvSpPr>
        <p:spPr>
          <a:xfrm>
            <a:off x="4821921" y="234888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2</a:t>
            </a:r>
            <a:endParaRPr lang="ko-KR" altLang="en-US" sz="1200" b="1">
              <a:solidFill>
                <a:srgbClr val="003366"/>
              </a:solidFill>
              <a:latin typeface="NOVA Bold"/>
            </a:endParaRPr>
          </a:p>
        </p:txBody>
      </p:sp>
      <p:sp>
        <p:nvSpPr>
          <p:cNvPr id="34" name="TextBox 33"/>
          <p:cNvSpPr txBox="1"/>
          <p:nvPr/>
        </p:nvSpPr>
        <p:spPr>
          <a:xfrm>
            <a:off x="1629659" y="4365104"/>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FFFFFF"/>
                </a:solidFill>
                <a:latin typeface="NOVA ExtraBold" panose="00000800000000000000" pitchFamily="2" charset="-127"/>
                <a:ea typeface="NOVA ExtraBold" panose="00000800000000000000" pitchFamily="2" charset="-127"/>
                <a:cs typeface="Arial" pitchFamily="34" charset="0"/>
              </a:rPr>
              <a:t>중국 단체여행</a:t>
            </a:r>
            <a:endParaRPr lang="ko-KR" altLang="en-US" sz="1600" b="1">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35" name="모서리가 둥근 직사각형 34"/>
          <p:cNvSpPr/>
          <p:nvPr/>
        </p:nvSpPr>
        <p:spPr>
          <a:xfrm>
            <a:off x="1475656" y="4365104"/>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3</a:t>
            </a:r>
            <a:endParaRPr lang="ko-KR" altLang="en-US" sz="1200" b="1">
              <a:solidFill>
                <a:srgbClr val="003366"/>
              </a:solidFill>
              <a:latin typeface="NOVA Bold"/>
            </a:endParaRPr>
          </a:p>
        </p:txBody>
      </p:sp>
      <p:sp>
        <p:nvSpPr>
          <p:cNvPr id="36" name="TextBox 35"/>
          <p:cNvSpPr txBox="1"/>
          <p:nvPr/>
        </p:nvSpPr>
        <p:spPr>
          <a:xfrm>
            <a:off x="4975924" y="438659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ExtraBold" panose="00000800000000000000" pitchFamily="2" charset="-127"/>
                <a:ea typeface="NOVA ExtraBold" panose="00000800000000000000" pitchFamily="2" charset="-127"/>
                <a:cs typeface="Arial" pitchFamily="34" charset="0"/>
              </a:rPr>
              <a:t>중국 개별여행</a:t>
            </a:r>
            <a:endParaRPr lang="ko-KR" altLang="en-US" sz="1600" b="1">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ExtraBold" panose="00000800000000000000" pitchFamily="2" charset="-127"/>
              <a:ea typeface="NOVA ExtraBold" panose="00000800000000000000" pitchFamily="2" charset="-127"/>
              <a:cs typeface="Arial" pitchFamily="34" charset="0"/>
            </a:endParaRPr>
          </a:p>
        </p:txBody>
      </p:sp>
      <p:sp>
        <p:nvSpPr>
          <p:cNvPr id="37" name="모서리가 둥근 직사각형 36"/>
          <p:cNvSpPr/>
          <p:nvPr/>
        </p:nvSpPr>
        <p:spPr>
          <a:xfrm>
            <a:off x="4821921" y="438659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4</a:t>
            </a:r>
            <a:endParaRPr lang="ko-KR" altLang="en-US" sz="1200" b="1">
              <a:solidFill>
                <a:srgbClr val="003366"/>
              </a:solidFill>
              <a:latin typeface="NOVA Bold"/>
            </a:endParaRPr>
          </a:p>
        </p:txBody>
      </p:sp>
      <p:sp>
        <p:nvSpPr>
          <p:cNvPr id="38" name="직사각형 3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단체 및 개별관광여부를 실제로 알기 어렵지만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업계에서는 각자 기준을 잡고 구분하고 있는 바</a:t>
            </a:r>
            <a:r>
              <a:rPr lang="en-US" altLang="ko-KR" sz="1600" spc="50" smtClean="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이 장에서는 카드데이터 관점에서 유의미한 기준을 잡고 데이터 분석을 진행</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39" name="TextBox 38"/>
          <p:cNvSpPr txBox="1"/>
          <p:nvPr/>
        </p:nvSpPr>
        <p:spPr>
          <a:xfrm>
            <a:off x="1475655" y="2708920"/>
            <a:ext cx="2846423"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한국인 관광객</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제주도민 제외</a:t>
            </a:r>
            <a:r>
              <a:rPr lang="en-US" altLang="ko-KR" sz="1400" smtClean="0">
                <a:solidFill>
                  <a:srgbClr val="000000"/>
                </a:solidFill>
                <a:latin typeface="NOVA Bold"/>
                <a:ea typeface="NOVA Bold"/>
                <a:cs typeface="Arial" pitchFamily="34" charset="0"/>
              </a:rPr>
              <a:t>)</a:t>
            </a:r>
          </a:p>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아래 업종 모두 무실적 개인고객</a:t>
            </a:r>
            <a:r>
              <a:rPr lang="en-US" altLang="ko-KR" sz="1400" smtClean="0">
                <a:solidFill>
                  <a:srgbClr val="000000"/>
                </a:solidFill>
                <a:latin typeface="NOVA Bold"/>
                <a:ea typeface="NOVA Bold"/>
                <a:cs typeface="Arial" pitchFamily="34" charset="0"/>
              </a:rPr>
              <a:t/>
            </a:r>
            <a:br>
              <a:rPr lang="en-US" altLang="ko-KR" sz="1400" smtClean="0">
                <a:solidFill>
                  <a:srgbClr val="000000"/>
                </a:solidFill>
                <a:latin typeface="NOVA Bold"/>
                <a:ea typeface="NOVA Bold"/>
                <a:cs typeface="Arial" pitchFamily="34" charset="0"/>
              </a:rPr>
            </a:br>
            <a:r>
              <a:rPr lang="en-US" altLang="ko-KR" sz="1400" smtClean="0">
                <a:solidFill>
                  <a:srgbClr val="000000"/>
                </a:solidFill>
                <a:latin typeface="NOVA Bold"/>
                <a:ea typeface="NOVA Bold"/>
                <a:cs typeface="Arial" pitchFamily="34" charset="0"/>
              </a:rPr>
              <a:t>- </a:t>
            </a:r>
            <a:r>
              <a:rPr lang="ko-KR" altLang="en-US" sz="1400" smtClean="0">
                <a:solidFill>
                  <a:srgbClr val="000000"/>
                </a:solidFill>
                <a:latin typeface="NOVA Bold"/>
                <a:ea typeface="NOVA Bold"/>
                <a:cs typeface="Arial" pitchFamily="34" charset="0"/>
              </a:rPr>
              <a:t>호텔 등 숙박업소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주유소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관광지</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입장권</a:t>
            </a:r>
            <a:r>
              <a:rPr lang="en-US" altLang="ko-KR" sz="1400" smtClean="0">
                <a:solidFill>
                  <a:srgbClr val="000000"/>
                </a:solidFill>
                <a:latin typeface="NOVA Bold"/>
                <a:ea typeface="NOVA Bold"/>
                <a:cs typeface="Arial" pitchFamily="34" charset="0"/>
              </a:rPr>
              <a:t>)</a:t>
            </a: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렌터카</a:t>
            </a:r>
            <a:r>
              <a:rPr lang="en-US" altLang="ko-KR" sz="1400" b="1" smtClean="0">
                <a:solidFill>
                  <a:srgbClr val="000000"/>
                </a:solidFill>
                <a:latin typeface="NOVA Bold"/>
                <a:ea typeface="NOVA Bold"/>
                <a:cs typeface="Arial" pitchFamily="34" charset="0"/>
              </a:rPr>
              <a:t/>
            </a:r>
            <a:br>
              <a:rPr lang="en-US" altLang="ko-KR" sz="1400" b="1" smtClean="0">
                <a:solidFill>
                  <a:srgbClr val="000000"/>
                </a:solidFill>
                <a:latin typeface="NOVA Bold"/>
                <a:ea typeface="NOVA Bold"/>
                <a:cs typeface="Arial" pitchFamily="34" charset="0"/>
              </a:rPr>
            </a:br>
            <a:endParaRPr lang="ko-KR" altLang="en-US" sz="1400" b="1">
              <a:solidFill>
                <a:srgbClr val="000000"/>
              </a:solidFill>
              <a:latin typeface="NOVA Bold"/>
              <a:ea typeface="NOVA Bold"/>
              <a:cs typeface="Arial" pitchFamily="34" charset="0"/>
            </a:endParaRPr>
          </a:p>
        </p:txBody>
      </p:sp>
      <p:sp>
        <p:nvSpPr>
          <p:cNvPr id="40" name="TextBox 39"/>
          <p:cNvSpPr txBox="1"/>
          <p:nvPr/>
        </p:nvSpPr>
        <p:spPr>
          <a:xfrm>
            <a:off x="4679703" y="2708920"/>
            <a:ext cx="3123054"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한국인 관광객</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제주도민 제외</a:t>
            </a:r>
            <a:r>
              <a:rPr lang="en-US" altLang="ko-KR" sz="1400" smtClean="0">
                <a:solidFill>
                  <a:srgbClr val="000000"/>
                </a:solidFill>
                <a:latin typeface="NOVA Bold"/>
                <a:ea typeface="NOVA Bold"/>
                <a:cs typeface="Arial" pitchFamily="34" charset="0"/>
              </a:rPr>
              <a:t>)</a:t>
            </a:r>
          </a:p>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아래 업종 </a:t>
            </a:r>
            <a:r>
              <a:rPr lang="en-US" altLang="ko-KR" sz="1400" smtClean="0">
                <a:solidFill>
                  <a:srgbClr val="000000"/>
                </a:solidFill>
                <a:latin typeface="NOVA Bold"/>
                <a:ea typeface="NOVA Bold"/>
                <a:cs typeface="Arial" pitchFamily="34" charset="0"/>
              </a:rPr>
              <a:t>1</a:t>
            </a:r>
            <a:r>
              <a:rPr lang="ko-KR" altLang="en-US" sz="1400" smtClean="0">
                <a:solidFill>
                  <a:srgbClr val="000000"/>
                </a:solidFill>
                <a:latin typeface="NOVA Bold"/>
                <a:ea typeface="NOVA Bold"/>
                <a:cs typeface="Arial" pitchFamily="34" charset="0"/>
              </a:rPr>
              <a:t>개이상 유실적 개인고객</a:t>
            </a:r>
            <a:r>
              <a:rPr lang="en-US" altLang="ko-KR" sz="1400" smtClean="0">
                <a:solidFill>
                  <a:srgbClr val="000000"/>
                </a:solidFill>
                <a:latin typeface="NOVA Bold"/>
                <a:ea typeface="NOVA Bold"/>
                <a:cs typeface="Arial" pitchFamily="34" charset="0"/>
              </a:rPr>
              <a:t/>
            </a:r>
            <a:br>
              <a:rPr lang="en-US" altLang="ko-KR" sz="1400" smtClean="0">
                <a:solidFill>
                  <a:srgbClr val="000000"/>
                </a:solidFill>
                <a:latin typeface="NOVA Bold"/>
                <a:ea typeface="NOVA Bold"/>
                <a:cs typeface="Arial" pitchFamily="34" charset="0"/>
              </a:rPr>
            </a:br>
            <a:r>
              <a:rPr lang="en-US" altLang="ko-KR" sz="1400" smtClean="0">
                <a:solidFill>
                  <a:srgbClr val="000000"/>
                </a:solidFill>
                <a:latin typeface="NOVA Bold"/>
                <a:ea typeface="NOVA Bold"/>
                <a:cs typeface="Arial" pitchFamily="34" charset="0"/>
              </a:rPr>
              <a:t>- </a:t>
            </a:r>
            <a:r>
              <a:rPr lang="ko-KR" altLang="en-US" sz="1400" smtClean="0">
                <a:solidFill>
                  <a:srgbClr val="000000"/>
                </a:solidFill>
                <a:latin typeface="NOVA Bold"/>
                <a:ea typeface="NOVA Bold"/>
                <a:cs typeface="Arial" pitchFamily="34" charset="0"/>
              </a:rPr>
              <a:t>호텔 등 숙박업소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주유소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관광지</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입장권</a:t>
            </a:r>
            <a:r>
              <a:rPr lang="en-US" altLang="ko-KR" sz="1400" smtClean="0">
                <a:solidFill>
                  <a:srgbClr val="000000"/>
                </a:solidFill>
                <a:latin typeface="NOVA Bold"/>
                <a:ea typeface="NOVA Bold"/>
                <a:cs typeface="Arial" pitchFamily="34" charset="0"/>
              </a:rPr>
              <a:t>)</a:t>
            </a: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렌터카</a:t>
            </a:r>
            <a:r>
              <a:rPr lang="en-US" altLang="ko-KR" sz="1400" b="1" smtClean="0">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Bold"/>
                <a:ea typeface="NOVA Bold"/>
                <a:cs typeface="Arial" pitchFamily="34" charset="0"/>
              </a:rPr>
              <a:t/>
            </a:r>
            <a:br>
              <a:rPr lang="en-US" altLang="ko-KR" sz="1400" b="1" smtClean="0">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Bold"/>
                <a:ea typeface="NOVA Bold"/>
                <a:cs typeface="Arial" pitchFamily="34" charset="0"/>
              </a:rPr>
            </a:br>
            <a:endParaRPr lang="ko-KR" altLang="en-US" sz="1400" b="1">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Bold"/>
              <a:ea typeface="NOVA Bold"/>
              <a:cs typeface="Arial" pitchFamily="34" charset="0"/>
            </a:endParaRPr>
          </a:p>
        </p:txBody>
      </p:sp>
      <p:sp>
        <p:nvSpPr>
          <p:cNvPr id="22" name="TextBox 21"/>
          <p:cNvSpPr txBox="1"/>
          <p:nvPr/>
        </p:nvSpPr>
        <p:spPr>
          <a:xfrm>
            <a:off x="1475656" y="4725144"/>
            <a:ext cx="2846423"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중국인 관광객</a:t>
            </a:r>
            <a:endParaRPr lang="en-US" altLang="ko-KR" sz="1400" smtClean="0">
              <a:solidFill>
                <a:srgbClr val="FFFFFF"/>
              </a:solidFill>
              <a:latin typeface="NOVA Bold"/>
              <a:ea typeface="NOVA Bold"/>
              <a:cs typeface="Arial" pitchFamily="34" charset="0"/>
            </a:endParaRPr>
          </a:p>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아래 업종 모두 무실적 개인고객</a:t>
            </a:r>
            <a:r>
              <a:rPr lang="en-US" altLang="ko-KR" sz="1400" smtClean="0">
                <a:solidFill>
                  <a:srgbClr val="FFFFFF"/>
                </a:solidFill>
                <a:latin typeface="NOVA Bold"/>
                <a:ea typeface="NOVA Bold"/>
                <a:cs typeface="Arial" pitchFamily="34" charset="0"/>
              </a:rPr>
              <a:t/>
            </a:r>
            <a:br>
              <a:rPr lang="en-US" altLang="ko-KR" sz="1400" smtClean="0">
                <a:solidFill>
                  <a:srgbClr val="FFFFFF"/>
                </a:solidFill>
                <a:latin typeface="NOVA Bold"/>
                <a:ea typeface="NOVA Bold"/>
                <a:cs typeface="Arial" pitchFamily="34" charset="0"/>
              </a:rPr>
            </a:br>
            <a:r>
              <a:rPr lang="en-US" altLang="ko-KR" sz="1400" smtClean="0">
                <a:solidFill>
                  <a:srgbClr val="FFFFFF"/>
                </a:solidFill>
                <a:latin typeface="NOVA Bold"/>
                <a:ea typeface="NOVA Bold"/>
                <a:cs typeface="Arial" pitchFamily="34" charset="0"/>
              </a:rPr>
              <a:t>- </a:t>
            </a:r>
            <a:r>
              <a:rPr lang="ko-KR" altLang="en-US" sz="1400" smtClean="0">
                <a:solidFill>
                  <a:srgbClr val="FFFFFF"/>
                </a:solidFill>
                <a:latin typeface="NOVA Bold"/>
                <a:ea typeface="NOVA Bold"/>
                <a:cs typeface="Arial" pitchFamily="34" charset="0"/>
              </a:rPr>
              <a:t>호텔 등 숙박업소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주유소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관광지</a:t>
            </a:r>
            <a:r>
              <a:rPr lang="en-US" altLang="ko-KR" sz="1400" smtClean="0">
                <a:solidFill>
                  <a:srgbClr val="FFFFFF"/>
                </a:solidFill>
                <a:latin typeface="NOVA Bold"/>
                <a:ea typeface="NOVA Bold"/>
                <a:cs typeface="Arial" pitchFamily="34" charset="0"/>
              </a:rPr>
              <a:t>(</a:t>
            </a:r>
            <a:r>
              <a:rPr lang="ko-KR" altLang="en-US" sz="1400" smtClean="0">
                <a:solidFill>
                  <a:srgbClr val="FFFFFF"/>
                </a:solidFill>
                <a:latin typeface="NOVA Bold"/>
                <a:ea typeface="NOVA Bold"/>
                <a:cs typeface="Arial" pitchFamily="34" charset="0"/>
              </a:rPr>
              <a:t>입장권</a:t>
            </a:r>
            <a:r>
              <a:rPr lang="en-US" altLang="ko-KR" sz="1400" smtClean="0">
                <a:solidFill>
                  <a:srgbClr val="FFFFFF"/>
                </a:solidFill>
                <a:latin typeface="NOVA Bold"/>
                <a:ea typeface="NOVA Bold"/>
                <a:cs typeface="Arial" pitchFamily="34" charset="0"/>
              </a:rPr>
              <a:t>)</a:t>
            </a: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렌터카</a:t>
            </a:r>
            <a:r>
              <a:rPr lang="en-US" altLang="ko-KR" sz="1400" smtClean="0">
                <a:solidFill>
                  <a:srgbClr val="FFFFFF"/>
                </a:solidFill>
                <a:latin typeface="NOVA Bold"/>
                <a:ea typeface="NOVA Bold"/>
                <a:cs typeface="Arial" pitchFamily="34" charset="0"/>
              </a:rPr>
              <a:t/>
            </a:r>
            <a:br>
              <a:rPr lang="en-US" altLang="ko-KR" sz="1400" smtClean="0">
                <a:solidFill>
                  <a:srgbClr val="FFFFFF"/>
                </a:solidFill>
                <a:latin typeface="NOVA Bold"/>
                <a:ea typeface="NOVA Bold"/>
                <a:cs typeface="Arial" pitchFamily="34" charset="0"/>
              </a:rPr>
            </a:br>
            <a:endParaRPr lang="ko-KR" altLang="en-US" sz="1400">
              <a:solidFill>
                <a:srgbClr val="FFFFFF"/>
              </a:solidFill>
              <a:latin typeface="NOVA Bold"/>
              <a:ea typeface="NOVA Bold"/>
              <a:cs typeface="Arial" pitchFamily="34" charset="0"/>
            </a:endParaRPr>
          </a:p>
        </p:txBody>
      </p:sp>
      <p:sp>
        <p:nvSpPr>
          <p:cNvPr id="24" name="TextBox 23"/>
          <p:cNvSpPr txBox="1"/>
          <p:nvPr/>
        </p:nvSpPr>
        <p:spPr>
          <a:xfrm>
            <a:off x="4689306" y="4780890"/>
            <a:ext cx="3123054"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중국인 관광객</a:t>
            </a:r>
            <a:endParaRPr lang="en-US" altLang="ko-KR" sz="1400" smtClean="0">
              <a:solidFill>
                <a:srgbClr val="FFFFFF"/>
              </a:solidFill>
              <a:latin typeface="NOVA Bold"/>
              <a:ea typeface="NOVA Bold"/>
              <a:cs typeface="Arial" pitchFamily="34" charset="0"/>
            </a:endParaRPr>
          </a:p>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아래 업종 </a:t>
            </a:r>
            <a:r>
              <a:rPr lang="en-US" altLang="ko-KR" sz="1400" smtClean="0">
                <a:solidFill>
                  <a:srgbClr val="FFFFFF"/>
                </a:solidFill>
                <a:latin typeface="NOVA Bold"/>
                <a:ea typeface="NOVA Bold"/>
                <a:cs typeface="Arial" pitchFamily="34" charset="0"/>
              </a:rPr>
              <a:t>1</a:t>
            </a:r>
            <a:r>
              <a:rPr lang="ko-KR" altLang="en-US" sz="1400" smtClean="0">
                <a:solidFill>
                  <a:srgbClr val="FFFFFF"/>
                </a:solidFill>
                <a:latin typeface="NOVA Bold"/>
                <a:ea typeface="NOVA Bold"/>
                <a:cs typeface="Arial" pitchFamily="34" charset="0"/>
              </a:rPr>
              <a:t>개이상 유실적 개인고객</a:t>
            </a:r>
            <a:r>
              <a:rPr lang="en-US" altLang="ko-KR" sz="1400" smtClean="0">
                <a:solidFill>
                  <a:srgbClr val="FFFFFF"/>
                </a:solidFill>
                <a:latin typeface="NOVA Bold"/>
                <a:ea typeface="NOVA Bold"/>
                <a:cs typeface="Arial" pitchFamily="34" charset="0"/>
              </a:rPr>
              <a:t/>
            </a:r>
            <a:br>
              <a:rPr lang="en-US" altLang="ko-KR" sz="1400" smtClean="0">
                <a:solidFill>
                  <a:srgbClr val="FFFFFF"/>
                </a:solidFill>
                <a:latin typeface="NOVA Bold"/>
                <a:ea typeface="NOVA Bold"/>
                <a:cs typeface="Arial" pitchFamily="34" charset="0"/>
              </a:rPr>
            </a:br>
            <a:r>
              <a:rPr lang="en-US" altLang="ko-KR" sz="1400" smtClean="0">
                <a:solidFill>
                  <a:srgbClr val="FFFFFF"/>
                </a:solidFill>
                <a:latin typeface="NOVA Bold"/>
                <a:ea typeface="NOVA Bold"/>
                <a:cs typeface="Arial" pitchFamily="34" charset="0"/>
              </a:rPr>
              <a:t>- </a:t>
            </a:r>
            <a:r>
              <a:rPr lang="ko-KR" altLang="en-US" sz="1400" smtClean="0">
                <a:solidFill>
                  <a:srgbClr val="FFFFFF"/>
                </a:solidFill>
                <a:latin typeface="NOVA Bold"/>
                <a:ea typeface="NOVA Bold"/>
                <a:cs typeface="Arial" pitchFamily="34" charset="0"/>
              </a:rPr>
              <a:t>호텔 등 숙박업소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주유소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관광지</a:t>
            </a:r>
            <a:r>
              <a:rPr lang="en-US" altLang="ko-KR" sz="1400" smtClean="0">
                <a:solidFill>
                  <a:srgbClr val="FFFFFF"/>
                </a:solidFill>
                <a:latin typeface="NOVA Bold"/>
                <a:ea typeface="NOVA Bold"/>
                <a:cs typeface="Arial" pitchFamily="34" charset="0"/>
              </a:rPr>
              <a:t>(</a:t>
            </a:r>
            <a:r>
              <a:rPr lang="ko-KR" altLang="en-US" sz="1400" smtClean="0">
                <a:solidFill>
                  <a:srgbClr val="FFFFFF"/>
                </a:solidFill>
                <a:latin typeface="NOVA Bold"/>
                <a:ea typeface="NOVA Bold"/>
                <a:cs typeface="Arial" pitchFamily="34" charset="0"/>
              </a:rPr>
              <a:t>입장권</a:t>
            </a:r>
            <a:r>
              <a:rPr lang="en-US" altLang="ko-KR" sz="1400" smtClean="0">
                <a:solidFill>
                  <a:srgbClr val="FFFFFF"/>
                </a:solidFill>
                <a:latin typeface="NOVA Bold"/>
                <a:ea typeface="NOVA Bold"/>
                <a:cs typeface="Arial" pitchFamily="34" charset="0"/>
              </a:rPr>
              <a:t>)</a:t>
            </a: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렌터카</a:t>
            </a:r>
            <a:r>
              <a:rPr lang="en-US" altLang="ko-KR" sz="1400" b="1" smtClean="0">
                <a:solidFill>
                  <a:srgbClr val="FFFFFF"/>
                </a:solidFill>
                <a:effectLst>
                  <a:outerShdw blurRad="50800" dist="38100" dir="2700000" algn="tl" rotWithShape="0">
                    <a:prstClr val="black">
                      <a:alpha val="40000"/>
                    </a:prstClr>
                  </a:outerShdw>
                </a:effectLst>
                <a:latin typeface="NOVA Bold"/>
                <a:ea typeface="NOVA Bold"/>
                <a:cs typeface="Arial" pitchFamily="34" charset="0"/>
              </a:rPr>
              <a:t/>
            </a:r>
            <a:br>
              <a:rPr lang="en-US" altLang="ko-KR" sz="1400" b="1" smtClean="0">
                <a:solidFill>
                  <a:srgbClr val="FFFFFF"/>
                </a:solidFill>
                <a:effectLst>
                  <a:outerShdw blurRad="50800" dist="38100" dir="2700000" algn="tl" rotWithShape="0">
                    <a:prstClr val="black">
                      <a:alpha val="40000"/>
                    </a:prstClr>
                  </a:outerShdw>
                </a:effectLst>
                <a:latin typeface="NOVA Bold"/>
                <a:ea typeface="NOVA Bold"/>
                <a:cs typeface="Arial" pitchFamily="34" charset="0"/>
              </a:rPr>
            </a:br>
            <a:endParaRPr lang="ko-KR" altLang="en-US" sz="1400" b="1">
              <a:solidFill>
                <a:srgbClr val="FFFFFF"/>
              </a:solidFill>
              <a:effectLst>
                <a:outerShdw blurRad="50800" dist="38100" dir="2700000" algn="tl" rotWithShape="0">
                  <a:prstClr val="black">
                    <a:alpha val="40000"/>
                  </a:prstClr>
                </a:outerShdw>
              </a:effectLst>
              <a:latin typeface="NOVA Bold"/>
              <a:ea typeface="NOVA Bold"/>
              <a:cs typeface="Arial" pitchFamily="34" charset="0"/>
            </a:endParaRPr>
          </a:p>
        </p:txBody>
      </p:sp>
      <p:cxnSp>
        <p:nvCxnSpPr>
          <p:cNvPr id="23" name="직선 화살표 연결선 22"/>
          <p:cNvCxnSpPr/>
          <p:nvPr/>
        </p:nvCxnSpPr>
        <p:spPr>
          <a:xfrm rot="5400000" flipH="1" flipV="1">
            <a:off x="-1208608" y="4201120"/>
            <a:ext cx="4214812" cy="1587"/>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900472" y="6309320"/>
            <a:ext cx="7560000" cy="1587"/>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608" y="2246990"/>
            <a:ext cx="720000" cy="830997"/>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국적</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기준</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27" name="TextBox 26"/>
          <p:cNvSpPr txBox="1"/>
          <p:nvPr/>
        </p:nvSpPr>
        <p:spPr>
          <a:xfrm>
            <a:off x="7842816" y="5749805"/>
            <a:ext cx="720000" cy="584775"/>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여행</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형</a:t>
            </a:r>
            <a:r>
              <a:rPr lang="ko-KR" altLang="en-US" sz="1600" b="1">
                <a:solidFill>
                  <a:srgbClr val="000000"/>
                </a:solidFill>
                <a:latin typeface="NOVA ExtraBold" panose="00000800000000000000" pitchFamily="2" charset="-127"/>
                <a:ea typeface="NOVA ExtraBold" panose="00000800000000000000" pitchFamily="2" charset="-127"/>
                <a:cs typeface="Arial" pitchFamily="34" charset="0"/>
              </a:rPr>
              <a:t>태</a:t>
            </a:r>
          </a:p>
        </p:txBody>
      </p:sp>
    </p:spTree>
    <p:extLst>
      <p:ext uri="{BB962C8B-B14F-4D97-AF65-F5344CB8AC3E}">
        <p14:creationId xmlns:p14="http://schemas.microsoft.com/office/powerpoint/2010/main" val="33774286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소비 비교 </a:t>
            </a:r>
            <a:r>
              <a:rPr lang="en-US" altLang="ko-KR" smtClean="0"/>
              <a:t>- </a:t>
            </a:r>
            <a:r>
              <a:rPr lang="ko-KR" altLang="en-US" smtClean="0"/>
              <a:t>국내관광</a:t>
            </a:r>
            <a:r>
              <a:rPr lang="ko-KR" altLang="en-US"/>
              <a:t>객</a:t>
            </a:r>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방문하는 국내관광객은 연간 추이에서 여름 휴가철 카드이용금액이 가장 많고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건당이용액은 올해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월부터</a:t>
            </a:r>
            <a:r>
              <a:rPr lang="en-US" altLang="ko-KR" sz="1600" spc="50">
                <a:ln>
                  <a:solidFill>
                    <a:prstClr val="black">
                      <a:alpha val="20000"/>
                    </a:prstClr>
                  </a:solidFill>
                </a:ln>
                <a:solidFill>
                  <a:srgbClr val="000000"/>
                </a:solidFill>
                <a:latin typeface="NOVA Bold"/>
                <a:ea typeface="NOVA Bold"/>
                <a:cs typeface="Arial" pitchFamily="34" charset="0"/>
              </a:rPr>
              <a:t>4</a:t>
            </a:r>
            <a:r>
              <a:rPr lang="ko-KR" altLang="en-US" sz="1600" spc="50">
                <a:ln>
                  <a:solidFill>
                    <a:prstClr val="black">
                      <a:alpha val="20000"/>
                    </a:prstClr>
                  </a:solidFill>
                </a:ln>
                <a:solidFill>
                  <a:srgbClr val="000000"/>
                </a:solidFill>
                <a:latin typeface="NOVA Bold"/>
                <a:ea typeface="NOVA Bold"/>
                <a:cs typeface="Arial" pitchFamily="34" charset="0"/>
              </a:rPr>
              <a:t>만원대에서 </a:t>
            </a:r>
            <a:r>
              <a:rPr lang="en-US" altLang="ko-KR" sz="1600" spc="50" smtClean="0">
                <a:ln>
                  <a:solidFill>
                    <a:prstClr val="black">
                      <a:alpha val="20000"/>
                    </a:prstClr>
                  </a:solidFill>
                </a:ln>
                <a:solidFill>
                  <a:srgbClr val="000000"/>
                </a:solidFill>
                <a:latin typeface="NOVA Bold"/>
                <a:ea typeface="NOVA Bold"/>
                <a:cs typeface="Arial" pitchFamily="34" charset="0"/>
              </a:rPr>
              <a:t>3</a:t>
            </a:r>
            <a:r>
              <a:rPr lang="ko-KR" altLang="en-US" sz="1600" spc="50" smtClean="0">
                <a:ln>
                  <a:solidFill>
                    <a:prstClr val="black">
                      <a:alpha val="20000"/>
                    </a:prstClr>
                  </a:solidFill>
                </a:ln>
                <a:solidFill>
                  <a:srgbClr val="000000"/>
                </a:solidFill>
                <a:latin typeface="NOVA Bold"/>
                <a:ea typeface="NOVA Bold"/>
                <a:cs typeface="Arial" pitchFamily="34" charset="0"/>
              </a:rPr>
              <a:t>만원대로 하락하여 </a:t>
            </a:r>
            <a:r>
              <a:rPr lang="en-US" altLang="ko-KR" sz="1600" spc="50" smtClean="0">
                <a:ln>
                  <a:solidFill>
                    <a:prstClr val="black">
                      <a:alpha val="20000"/>
                    </a:prstClr>
                  </a:solidFill>
                </a:ln>
                <a:solidFill>
                  <a:srgbClr val="000000"/>
                </a:solidFill>
                <a:latin typeface="NOVA Bold"/>
                <a:ea typeface="NOVA Bold"/>
                <a:cs typeface="Arial" pitchFamily="34" charset="0"/>
              </a:rPr>
              <a:t>8</a:t>
            </a:r>
            <a:r>
              <a:rPr lang="ko-KR" altLang="en-US" sz="1600" spc="50" smtClean="0">
                <a:ln>
                  <a:solidFill>
                    <a:prstClr val="black">
                      <a:alpha val="20000"/>
                    </a:prstClr>
                  </a:solidFill>
                </a:ln>
                <a:solidFill>
                  <a:srgbClr val="000000"/>
                </a:solidFill>
                <a:latin typeface="NOVA Bold"/>
                <a:ea typeface="NOVA Bold"/>
                <a:cs typeface="Arial" pitchFamily="34" charset="0"/>
              </a:rPr>
              <a:t>월에는 </a:t>
            </a:r>
            <a:r>
              <a:rPr lang="en-US" altLang="ko-KR" sz="1600" spc="50" smtClean="0">
                <a:ln>
                  <a:solidFill>
                    <a:prstClr val="black">
                      <a:alpha val="20000"/>
                    </a:prstClr>
                  </a:solidFill>
                </a:ln>
                <a:solidFill>
                  <a:srgbClr val="000000"/>
                </a:solidFill>
                <a:latin typeface="NOVA Bold"/>
                <a:ea typeface="NOVA Bold"/>
                <a:cs typeface="Arial" pitchFamily="34" charset="0"/>
              </a:rPr>
              <a:t>3</a:t>
            </a:r>
            <a:r>
              <a:rPr lang="ko-KR" altLang="en-US" sz="1600" spc="50" smtClean="0">
                <a:ln>
                  <a:solidFill>
                    <a:prstClr val="black">
                      <a:alpha val="20000"/>
                    </a:prstClr>
                  </a:solidFill>
                </a:ln>
                <a:solidFill>
                  <a:srgbClr val="000000"/>
                </a:solidFill>
                <a:latin typeface="NOVA Bold"/>
                <a:ea typeface="NOVA Bold"/>
                <a:cs typeface="Arial" pitchFamily="34" charset="0"/>
              </a:rPr>
              <a:t>만</a:t>
            </a:r>
            <a:r>
              <a:rPr lang="en-US" altLang="ko-KR" sz="1600" spc="50" smtClean="0">
                <a:ln>
                  <a:solidFill>
                    <a:prstClr val="black">
                      <a:alpha val="20000"/>
                    </a:prstClr>
                  </a:solidFill>
                </a:ln>
                <a:solidFill>
                  <a:srgbClr val="000000"/>
                </a:solidFill>
                <a:latin typeface="NOVA Bold"/>
                <a:ea typeface="NOVA Bold"/>
                <a:cs typeface="Arial" pitchFamily="34" charset="0"/>
              </a:rPr>
              <a:t>7</a:t>
            </a:r>
            <a:r>
              <a:rPr lang="ko-KR" altLang="en-US" sz="1600" spc="50" smtClean="0">
                <a:ln>
                  <a:solidFill>
                    <a:prstClr val="black">
                      <a:alpha val="20000"/>
                    </a:prstClr>
                  </a:solidFill>
                </a:ln>
                <a:solidFill>
                  <a:srgbClr val="000000"/>
                </a:solidFill>
                <a:latin typeface="NOVA Bold"/>
                <a:ea typeface="NOVA Bold"/>
                <a:cs typeface="Arial" pitchFamily="34" charset="0"/>
              </a:rPr>
              <a:t>천원 기록</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pic>
        <p:nvPicPr>
          <p:cNvPr id="9933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9512" y="3673027"/>
            <a:ext cx="4416085" cy="263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51520" y="2467925"/>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 카드이용금액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1" name="모서리가 둥근 직사각형 10"/>
          <p:cNvSpPr/>
          <p:nvPr/>
        </p:nvSpPr>
        <p:spPr>
          <a:xfrm>
            <a:off x="323528" y="2888940"/>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여름 휴가철</a:t>
            </a:r>
            <a:r>
              <a:rPr lang="en-US" altLang="ko-KR" sz="1400" smtClean="0">
                <a:solidFill>
                  <a:srgbClr val="000000"/>
                </a:solidFill>
                <a:latin typeface="NOVA Bold"/>
                <a:ea typeface="NOVA Bold"/>
              </a:rPr>
              <a:t>(‘16.7~8</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a:t>
            </a:r>
            <a:r>
              <a:rPr lang="ko-KR" altLang="en-US" sz="1400">
                <a:solidFill>
                  <a:srgbClr val="000000"/>
                </a:solidFill>
                <a:latin typeface="NOVA Bold"/>
                <a:ea typeface="NOVA Bold"/>
              </a:rPr>
              <a:t> </a:t>
            </a:r>
            <a:r>
              <a:rPr lang="ko-KR" altLang="en-US" sz="1400" smtClean="0">
                <a:solidFill>
                  <a:srgbClr val="000000"/>
                </a:solidFill>
                <a:latin typeface="NOVA Bold"/>
                <a:ea typeface="NOVA Bold"/>
              </a:rPr>
              <a:t>카드이용금액 최대</a:t>
            </a:r>
            <a:endParaRPr lang="ko-KR" altLang="en-US" sz="1400">
              <a:solidFill>
                <a:srgbClr val="000000"/>
              </a:solidFill>
              <a:latin typeface="NOVA Bold"/>
              <a:ea typeface="NOVA Bold"/>
            </a:endParaRPr>
          </a:p>
        </p:txBody>
      </p:sp>
      <p:sp>
        <p:nvSpPr>
          <p:cNvPr id="12" name="TextBox 11"/>
          <p:cNvSpPr txBox="1"/>
          <p:nvPr/>
        </p:nvSpPr>
        <p:spPr>
          <a:xfrm>
            <a:off x="4860032" y="2492896"/>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건당이용금액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pic>
        <p:nvPicPr>
          <p:cNvPr id="993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9551" y="3461374"/>
            <a:ext cx="4214937" cy="263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모서리가 둥근 직사각형 16"/>
          <p:cNvSpPr/>
          <p:nvPr/>
        </p:nvSpPr>
        <p:spPr>
          <a:xfrm>
            <a:off x="4860032" y="2852936"/>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건당이용금액 </a:t>
            </a:r>
            <a:r>
              <a:rPr lang="en-US" altLang="ko-KR" sz="1400" smtClean="0">
                <a:solidFill>
                  <a:srgbClr val="000000"/>
                </a:solidFill>
                <a:latin typeface="NOVA Bold"/>
                <a:ea typeface="NOVA Bold"/>
              </a:rPr>
              <a:t>‘16.6</a:t>
            </a:r>
            <a:r>
              <a:rPr lang="ko-KR" altLang="en-US" sz="1400" smtClean="0">
                <a:solidFill>
                  <a:srgbClr val="000000"/>
                </a:solidFill>
                <a:latin typeface="NOVA Bold"/>
                <a:ea typeface="NOVA Bold"/>
              </a:rPr>
              <a:t>월부터 </a:t>
            </a:r>
            <a:r>
              <a:rPr lang="en-US" altLang="ko-KR" sz="1400" smtClean="0">
                <a:solidFill>
                  <a:srgbClr val="000000"/>
                </a:solidFill>
                <a:latin typeface="NOVA Bold"/>
                <a:ea typeface="NOVA Bold"/>
              </a:rPr>
              <a:t>3</a:t>
            </a:r>
            <a:r>
              <a:rPr lang="ko-KR" altLang="en-US" sz="1400" smtClean="0">
                <a:solidFill>
                  <a:srgbClr val="000000"/>
                </a:solidFill>
                <a:latin typeface="NOVA Bold"/>
                <a:ea typeface="NOVA Bold"/>
              </a:rPr>
              <a:t>만원대로 감소 </a:t>
            </a:r>
            <a:endParaRPr lang="ko-KR" altLang="en-US" sz="1400">
              <a:solidFill>
                <a:srgbClr val="000000"/>
              </a:solidFill>
              <a:latin typeface="NOVA Bold"/>
              <a:ea typeface="NOVA Bold"/>
            </a:endParaRPr>
          </a:p>
        </p:txBody>
      </p:sp>
      <p:sp>
        <p:nvSpPr>
          <p:cNvPr id="4" name="직사각형 3"/>
          <p:cNvSpPr/>
          <p:nvPr/>
        </p:nvSpPr>
        <p:spPr>
          <a:xfrm>
            <a:off x="8316416" y="5135190"/>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3</a:t>
            </a:r>
            <a:r>
              <a:rPr lang="ko-KR" altLang="en-US" sz="1100" smtClean="0">
                <a:solidFill>
                  <a:srgbClr val="000000"/>
                </a:solidFill>
              </a:rPr>
              <a:t>만</a:t>
            </a:r>
            <a:r>
              <a:rPr lang="en-US" altLang="ko-KR" sz="1100" smtClean="0">
                <a:solidFill>
                  <a:srgbClr val="000000"/>
                </a:solidFill>
              </a:rPr>
              <a:t>7</a:t>
            </a:r>
            <a:r>
              <a:rPr lang="ko-KR" altLang="en-US" sz="1100" smtClean="0">
                <a:solidFill>
                  <a:srgbClr val="000000"/>
                </a:solidFill>
              </a:rPr>
              <a:t>천원</a:t>
            </a:r>
          </a:p>
        </p:txBody>
      </p:sp>
      <p:sp>
        <p:nvSpPr>
          <p:cNvPr id="19" name="직사각형 18"/>
          <p:cNvSpPr/>
          <p:nvPr/>
        </p:nvSpPr>
        <p:spPr>
          <a:xfrm>
            <a:off x="4788024" y="5063182"/>
            <a:ext cx="576064"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4</a:t>
            </a:r>
            <a:r>
              <a:rPr lang="ko-KR" altLang="en-US" sz="1100" smtClean="0">
                <a:solidFill>
                  <a:srgbClr val="000000"/>
                </a:solidFill>
              </a:rPr>
              <a:t>만원</a:t>
            </a:r>
          </a:p>
        </p:txBody>
      </p:sp>
      <p:sp>
        <p:nvSpPr>
          <p:cNvPr id="20" name="직사각형 19"/>
          <p:cNvSpPr/>
          <p:nvPr/>
        </p:nvSpPr>
        <p:spPr>
          <a:xfrm>
            <a:off x="7308304" y="5085184"/>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4</a:t>
            </a:r>
            <a:r>
              <a:rPr lang="ko-KR" altLang="en-US" sz="1100" smtClean="0">
                <a:solidFill>
                  <a:srgbClr val="000000"/>
                </a:solidFill>
              </a:rPr>
              <a:t>만</a:t>
            </a:r>
            <a:r>
              <a:rPr lang="en-US" altLang="ko-KR" sz="1100" smtClean="0">
                <a:solidFill>
                  <a:srgbClr val="000000"/>
                </a:solidFill>
              </a:rPr>
              <a:t>1</a:t>
            </a:r>
            <a:r>
              <a:rPr lang="ko-KR" altLang="en-US" sz="1100" smtClean="0">
                <a:solidFill>
                  <a:srgbClr val="000000"/>
                </a:solidFill>
              </a:rPr>
              <a:t>천원</a:t>
            </a:r>
          </a:p>
        </p:txBody>
      </p:sp>
    </p:spTree>
    <p:extLst>
      <p:ext uri="{BB962C8B-B14F-4D97-AF65-F5344CB8AC3E}">
        <p14:creationId xmlns:p14="http://schemas.microsoft.com/office/powerpoint/2010/main" val="22478354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소비 비교 </a:t>
            </a:r>
            <a:r>
              <a:rPr lang="en-US" altLang="ko-KR" smtClean="0"/>
              <a:t>- </a:t>
            </a:r>
            <a:r>
              <a:rPr lang="ko-KR" altLang="en-US" smtClean="0"/>
              <a:t>중국관광객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찾은 중국인 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‘15.12</a:t>
            </a:r>
            <a:r>
              <a:rPr lang="ko-KR" altLang="en-US" sz="1600" spc="50" smtClean="0">
                <a:ln>
                  <a:solidFill>
                    <a:prstClr val="black">
                      <a:alpha val="20000"/>
                    </a:prstClr>
                  </a:solidFill>
                </a:ln>
                <a:solidFill>
                  <a:srgbClr val="000000"/>
                </a:solidFill>
                <a:latin typeface="NOVA Bold"/>
                <a:ea typeface="NOVA Bold"/>
                <a:cs typeface="Arial" pitchFamily="34" charset="0"/>
              </a:rPr>
              <a:t>월부터 전년동기대비 카드이용금액 상승하기 시작하여</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올해 </a:t>
            </a:r>
            <a:r>
              <a:rPr lang="en-US" altLang="ko-KR" sz="1600" spc="50" smtClean="0">
                <a:ln>
                  <a:solidFill>
                    <a:prstClr val="black">
                      <a:alpha val="20000"/>
                    </a:prstClr>
                  </a:solidFill>
                </a:ln>
                <a:solidFill>
                  <a:srgbClr val="000000"/>
                </a:solidFill>
                <a:latin typeface="NOVA Bold"/>
                <a:ea typeface="NOVA Bold"/>
                <a:cs typeface="Arial" pitchFamily="34" charset="0"/>
              </a:rPr>
              <a:t>6~7</a:t>
            </a:r>
            <a:r>
              <a:rPr lang="ko-KR" altLang="en-US" sz="1600" spc="50" smtClean="0">
                <a:ln>
                  <a:solidFill>
                    <a:prstClr val="black">
                      <a:alpha val="20000"/>
                    </a:prstClr>
                  </a:solidFill>
                </a:ln>
                <a:solidFill>
                  <a:srgbClr val="000000"/>
                </a:solidFill>
                <a:latin typeface="NOVA Bold"/>
                <a:ea typeface="NOVA Bold"/>
                <a:cs typeface="Arial" pitchFamily="34" charset="0"/>
              </a:rPr>
              <a:t>월에는 메르스 영향권에 있던 전년대비 증가</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국내관광객 대비 건당이용액이 큰 폭 감소</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 name="TextBox 9"/>
          <p:cNvSpPr txBox="1"/>
          <p:nvPr/>
        </p:nvSpPr>
        <p:spPr>
          <a:xfrm>
            <a:off x="251520" y="2467925"/>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 카드이용금액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1" name="모서리가 둥근 직사각형 10"/>
          <p:cNvSpPr/>
          <p:nvPr/>
        </p:nvSpPr>
        <p:spPr>
          <a:xfrm>
            <a:off x="323528" y="2888940"/>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en-US" altLang="ko-KR" sz="1400" smtClean="0">
                <a:solidFill>
                  <a:srgbClr val="000000"/>
                </a:solidFill>
                <a:latin typeface="NOVA Bold"/>
                <a:ea typeface="NOVA Bold"/>
              </a:rPr>
              <a:t>‘15.10</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 16.3</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 16.6</a:t>
            </a:r>
            <a:r>
              <a:rPr lang="ko-KR" altLang="en-US" sz="1400" smtClean="0">
                <a:solidFill>
                  <a:srgbClr val="000000"/>
                </a:solidFill>
                <a:latin typeface="NOVA Bold"/>
                <a:ea typeface="NOVA Bold"/>
              </a:rPr>
              <a:t>월 등 특정월 증가</a:t>
            </a:r>
            <a:endParaRPr lang="ko-KR" altLang="en-US" sz="1400">
              <a:solidFill>
                <a:srgbClr val="000000"/>
              </a:solidFill>
              <a:latin typeface="NOVA Bold"/>
              <a:ea typeface="NOVA Bold"/>
            </a:endParaRPr>
          </a:p>
        </p:txBody>
      </p:sp>
      <p:sp>
        <p:nvSpPr>
          <p:cNvPr id="12" name="TextBox 11"/>
          <p:cNvSpPr txBox="1"/>
          <p:nvPr/>
        </p:nvSpPr>
        <p:spPr>
          <a:xfrm>
            <a:off x="4860032" y="2492896"/>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건당이용금액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7" name="모서리가 둥근 직사각형 16"/>
          <p:cNvSpPr/>
          <p:nvPr/>
        </p:nvSpPr>
        <p:spPr>
          <a:xfrm>
            <a:off x="4860032" y="2852936"/>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건당이용금액 높은 편이나</a:t>
            </a:r>
            <a:r>
              <a:rPr lang="en-US" altLang="ko-KR" sz="1400" smtClean="0">
                <a:solidFill>
                  <a:srgbClr val="000000"/>
                </a:solidFill>
                <a:latin typeface="NOVA Bold"/>
                <a:ea typeface="NOVA Bold"/>
              </a:rPr>
              <a:t>, </a:t>
            </a:r>
            <a:r>
              <a:rPr lang="ko-KR" altLang="en-US" sz="1400" smtClean="0">
                <a:solidFill>
                  <a:srgbClr val="000000"/>
                </a:solidFill>
                <a:latin typeface="NOVA Bold"/>
                <a:ea typeface="NOVA Bold"/>
              </a:rPr>
              <a:t>월별 지속 하락세</a:t>
            </a:r>
            <a:endParaRPr lang="ko-KR" altLang="en-US" sz="1400">
              <a:solidFill>
                <a:srgbClr val="000000"/>
              </a:solidFill>
              <a:latin typeface="NOVA Bold"/>
              <a:ea typeface="NOVA Bold"/>
            </a:endParaRPr>
          </a:p>
        </p:txBody>
      </p:sp>
      <p:pic>
        <p:nvPicPr>
          <p:cNvPr id="1013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6707" y="3645024"/>
            <a:ext cx="4368890"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24606" y="3585572"/>
            <a:ext cx="3969098" cy="2533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8229050" y="4077072"/>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16</a:t>
            </a:r>
            <a:r>
              <a:rPr lang="ko-KR" altLang="en-US" sz="1100" smtClean="0">
                <a:solidFill>
                  <a:srgbClr val="000000"/>
                </a:solidFill>
              </a:rPr>
              <a:t>만원</a:t>
            </a:r>
          </a:p>
        </p:txBody>
      </p:sp>
      <p:sp>
        <p:nvSpPr>
          <p:cNvPr id="19" name="직사각형 18"/>
          <p:cNvSpPr/>
          <p:nvPr/>
        </p:nvSpPr>
        <p:spPr>
          <a:xfrm>
            <a:off x="4788024" y="4127078"/>
            <a:ext cx="65150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17</a:t>
            </a:r>
            <a:r>
              <a:rPr lang="ko-KR" altLang="en-US" sz="1100" smtClean="0">
                <a:solidFill>
                  <a:srgbClr val="000000"/>
                </a:solidFill>
              </a:rPr>
              <a:t>만원</a:t>
            </a:r>
          </a:p>
        </p:txBody>
      </p:sp>
      <p:sp>
        <p:nvSpPr>
          <p:cNvPr id="20" name="직사각형 19"/>
          <p:cNvSpPr/>
          <p:nvPr/>
        </p:nvSpPr>
        <p:spPr>
          <a:xfrm>
            <a:off x="7285404" y="3921747"/>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18</a:t>
            </a:r>
            <a:r>
              <a:rPr lang="ko-KR" altLang="en-US" sz="1100" smtClean="0">
                <a:solidFill>
                  <a:srgbClr val="000000"/>
                </a:solidFill>
              </a:rPr>
              <a:t>만원</a:t>
            </a:r>
          </a:p>
        </p:txBody>
      </p:sp>
      <p:sp>
        <p:nvSpPr>
          <p:cNvPr id="21" name="직사각형 20"/>
          <p:cNvSpPr/>
          <p:nvPr/>
        </p:nvSpPr>
        <p:spPr>
          <a:xfrm>
            <a:off x="5113774" y="3771696"/>
            <a:ext cx="65150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20</a:t>
            </a:r>
            <a:r>
              <a:rPr lang="ko-KR" altLang="en-US" sz="1100" smtClean="0">
                <a:solidFill>
                  <a:srgbClr val="000000"/>
                </a:solidFill>
              </a:rPr>
              <a:t>만원</a:t>
            </a:r>
          </a:p>
        </p:txBody>
      </p:sp>
    </p:spTree>
    <p:extLst>
      <p:ext uri="{BB962C8B-B14F-4D97-AF65-F5344CB8AC3E}">
        <p14:creationId xmlns:p14="http://schemas.microsoft.com/office/powerpoint/2010/main" val="4194915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지역 분석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제주도민은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이도</a:t>
            </a:r>
            <a:r>
              <a:rPr lang="en-US" altLang="ko-KR" sz="1600" spc="50" smtClean="0">
                <a:ln>
                  <a:solidFill>
                    <a:prstClr val="black">
                      <a:alpha val="20000"/>
                    </a:prstClr>
                  </a:solidFill>
                </a:ln>
                <a:solidFill>
                  <a:srgbClr val="000000"/>
                </a:solidFill>
                <a:latin typeface="NOVA Bold"/>
                <a:ea typeface="NOVA Bold"/>
                <a:cs typeface="Arial" pitchFamily="34" charset="0"/>
              </a:rPr>
              <a:t>2</a:t>
            </a:r>
            <a:r>
              <a:rPr lang="ko-KR" altLang="en-US" sz="1600" spc="50" smtClean="0">
                <a:ln>
                  <a:solidFill>
                    <a:prstClr val="black">
                      <a:alpha val="20000"/>
                    </a:prstClr>
                  </a:solidFill>
                </a:ln>
                <a:solidFill>
                  <a:srgbClr val="000000"/>
                </a:solidFill>
                <a:latin typeface="NOVA Bold"/>
                <a:ea typeface="NOVA Bold"/>
                <a:cs typeface="Arial" pitchFamily="34" charset="0"/>
              </a:rPr>
              <a:t>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국내관광객은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용담</a:t>
            </a:r>
            <a:r>
              <a:rPr lang="en-US" altLang="ko-KR" sz="1600" spc="50" smtClean="0">
                <a:ln>
                  <a:solidFill>
                    <a:prstClr val="black">
                      <a:alpha val="20000"/>
                    </a:prstClr>
                  </a:solidFill>
                </a:ln>
                <a:solidFill>
                  <a:srgbClr val="000000"/>
                </a:solidFill>
                <a:latin typeface="NOVA Bold"/>
                <a:ea typeface="NOVA Bold"/>
                <a:cs typeface="Arial" pitchFamily="34" charset="0"/>
              </a:rPr>
              <a:t>2</a:t>
            </a:r>
            <a:r>
              <a:rPr lang="ko-KR" altLang="en-US" sz="1600" spc="50" smtClean="0">
                <a:ln>
                  <a:solidFill>
                    <a:prstClr val="black">
                      <a:alpha val="20000"/>
                    </a:prstClr>
                  </a:solidFill>
                </a:ln>
                <a:solidFill>
                  <a:srgbClr val="000000"/>
                </a:solidFill>
                <a:latin typeface="NOVA Bold"/>
                <a:ea typeface="NOVA Bold"/>
                <a:cs typeface="Arial" pitchFamily="34" charset="0"/>
              </a:rPr>
              <a:t>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연동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에서 카드소비가 가장 많이 발생했으며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관광객의 특정지역 소비 집중 현상이 가장 높은 편</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 name="Rectangle 9"/>
          <p:cNvSpPr>
            <a:spLocks noChangeArrowheads="1"/>
          </p:cNvSpPr>
          <p:nvPr/>
        </p:nvSpPr>
        <p:spPr bwMode="auto">
          <a:xfrm>
            <a:off x="5397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제주도민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1" name="Rectangle 9"/>
          <p:cNvSpPr>
            <a:spLocks noChangeArrowheads="1"/>
          </p:cNvSpPr>
          <p:nvPr/>
        </p:nvSpPr>
        <p:spPr bwMode="auto">
          <a:xfrm>
            <a:off x="32400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국내관광객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2" name="Rectangle 9"/>
          <p:cNvSpPr>
            <a:spLocks noChangeArrowheads="1"/>
          </p:cNvSpPr>
          <p:nvPr/>
        </p:nvSpPr>
        <p:spPr bwMode="auto">
          <a:xfrm>
            <a:off x="59403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중국인 관광객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3" name="직사각형 12"/>
          <p:cNvSpPr/>
          <p:nvPr/>
        </p:nvSpPr>
        <p:spPr>
          <a:xfrm>
            <a:off x="556922"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smtClean="0">
                <a:solidFill>
                  <a:srgbClr val="000000"/>
                </a:solidFill>
              </a:rPr>
              <a:t>이도</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(12.7%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14.3%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(12.4%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7.9% </a:t>
            </a:r>
            <a:r>
              <a:rPr lang="ko-KR" altLang="en-US" sz="1400" spc="-60" smtClean="0">
                <a:solidFill>
                  <a:srgbClr val="000000">
                    <a:lumMod val="65000"/>
                    <a:lumOff val="35000"/>
                  </a:srgbClr>
                </a:solidFill>
              </a:rPr>
              <a:t>증가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b="1" spc="-60" smtClean="0">
                <a:solidFill>
                  <a:srgbClr val="00B050"/>
                </a:solidFill>
              </a:rPr>
              <a:t>연동 </a:t>
            </a:r>
            <a:r>
              <a:rPr lang="en-US" altLang="ko-KR" sz="1400" spc="-60" smtClean="0">
                <a:solidFill>
                  <a:srgbClr val="000000"/>
                </a:solidFill>
              </a:rPr>
              <a:t>(11.2% </a:t>
            </a:r>
            <a:r>
              <a:rPr lang="ko-KR" altLang="en-US" sz="1400" spc="-60" smtClean="0">
                <a:solidFill>
                  <a:srgbClr val="000000"/>
                </a:solidFill>
              </a:rPr>
              <a:t>비중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7.2%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19" name="TextBox 18"/>
          <p:cNvSpPr txBox="1"/>
          <p:nvPr/>
        </p:nvSpPr>
        <p:spPr>
          <a:xfrm>
            <a:off x="467544" y="6214831"/>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 </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실적 기준 </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 </a:t>
            </a:r>
          </a:p>
        </p:txBody>
      </p:sp>
      <p:sp>
        <p:nvSpPr>
          <p:cNvPr id="24" name="모서리가 둥근 직사각형 23"/>
          <p:cNvSpPr/>
          <p:nvPr/>
        </p:nvSpPr>
        <p:spPr>
          <a:xfrm>
            <a:off x="611592"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cxnSp>
        <p:nvCxnSpPr>
          <p:cNvPr id="25" name="직선 연결선 24"/>
          <p:cNvCxnSpPr/>
          <p:nvPr/>
        </p:nvCxnSpPr>
        <p:spPr>
          <a:xfrm rot="5400000" flipV="1">
            <a:off x="1369558" y="4293296"/>
            <a:ext cx="3600000" cy="0"/>
          </a:xfrm>
          <a:prstGeom prst="line">
            <a:avLst/>
          </a:prstGeom>
          <a:noFill/>
          <a:ln w="9525" cap="flat" cmpd="sng" algn="ctr">
            <a:solidFill>
              <a:schemeClr val="tx2">
                <a:lumMod val="75000"/>
              </a:schemeClr>
            </a:solidFill>
            <a:prstDash val="dash"/>
          </a:ln>
        </p:spPr>
      </p:cxnSp>
      <p:sp>
        <p:nvSpPr>
          <p:cNvPr id="26" name="모서리가 둥근 직사각형 25"/>
          <p:cNvSpPr/>
          <p:nvPr/>
        </p:nvSpPr>
        <p:spPr>
          <a:xfrm>
            <a:off x="611560"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27" name="모서리가 둥근 직사각형 26"/>
          <p:cNvSpPr/>
          <p:nvPr/>
        </p:nvSpPr>
        <p:spPr>
          <a:xfrm>
            <a:off x="611560"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sp>
        <p:nvSpPr>
          <p:cNvPr id="28" name="직사각형 27"/>
          <p:cNvSpPr/>
          <p:nvPr/>
        </p:nvSpPr>
        <p:spPr>
          <a:xfrm>
            <a:off x="3221259"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smtClean="0">
                <a:solidFill>
                  <a:srgbClr val="000000"/>
                </a:solidFill>
              </a:rPr>
              <a:t>용담</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(18.8%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21.3%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b="1" spc="-60">
                <a:solidFill>
                  <a:srgbClr val="00B050"/>
                </a:solidFill>
              </a:rPr>
              <a:t>연동</a:t>
            </a:r>
            <a:r>
              <a:rPr lang="ko-KR" altLang="en-US" sz="1400" spc="-60" smtClean="0">
                <a:solidFill>
                  <a:srgbClr val="000000"/>
                </a:solidFill>
              </a:rPr>
              <a:t> </a:t>
            </a:r>
            <a:r>
              <a:rPr lang="en-US" altLang="ko-KR" sz="1400" spc="-60" smtClean="0">
                <a:solidFill>
                  <a:srgbClr val="000000"/>
                </a:solidFill>
              </a:rPr>
              <a:t>(17.3%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22.9% </a:t>
            </a:r>
            <a:r>
              <a:rPr lang="ko-KR" altLang="en-US" sz="1400" spc="-60" smtClean="0">
                <a:solidFill>
                  <a:srgbClr val="000000">
                    <a:lumMod val="65000"/>
                    <a:lumOff val="35000"/>
                  </a:srgbClr>
                </a:solidFill>
              </a:rPr>
              <a:t>증가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(5.1% </a:t>
            </a:r>
            <a:r>
              <a:rPr lang="ko-KR" altLang="en-US" sz="1400" spc="-60" smtClean="0">
                <a:solidFill>
                  <a:srgbClr val="000000"/>
                </a:solidFill>
              </a:rPr>
              <a:t>비중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25.4%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30" name="모서리가 둥근 직사각형 29"/>
          <p:cNvSpPr/>
          <p:nvPr/>
        </p:nvSpPr>
        <p:spPr>
          <a:xfrm>
            <a:off x="3275929"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sp>
        <p:nvSpPr>
          <p:cNvPr id="31" name="모서리가 둥근 직사각형 30"/>
          <p:cNvSpPr/>
          <p:nvPr/>
        </p:nvSpPr>
        <p:spPr>
          <a:xfrm>
            <a:off x="3275897"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32" name="모서리가 둥근 직사각형 31"/>
          <p:cNvSpPr/>
          <p:nvPr/>
        </p:nvSpPr>
        <p:spPr>
          <a:xfrm>
            <a:off x="3275897"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cxnSp>
        <p:nvCxnSpPr>
          <p:cNvPr id="33" name="직선 연결선 32"/>
          <p:cNvCxnSpPr/>
          <p:nvPr/>
        </p:nvCxnSpPr>
        <p:spPr>
          <a:xfrm rot="5400000" flipV="1">
            <a:off x="4068144" y="4292896"/>
            <a:ext cx="3600000" cy="0"/>
          </a:xfrm>
          <a:prstGeom prst="line">
            <a:avLst/>
          </a:prstGeom>
          <a:noFill/>
          <a:ln w="9525" cap="flat" cmpd="sng" algn="ctr">
            <a:solidFill>
              <a:schemeClr val="tx2">
                <a:lumMod val="75000"/>
              </a:schemeClr>
            </a:solidFill>
            <a:prstDash val="dash"/>
          </a:ln>
        </p:spPr>
      </p:cxnSp>
      <p:sp>
        <p:nvSpPr>
          <p:cNvPr id="34" name="직사각형 33"/>
          <p:cNvSpPr/>
          <p:nvPr/>
        </p:nvSpPr>
        <p:spPr>
          <a:xfrm>
            <a:off x="6012160"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b="1" spc="-60">
                <a:solidFill>
                  <a:srgbClr val="00B050"/>
                </a:solidFill>
              </a:rPr>
              <a:t>연동</a:t>
            </a:r>
            <a:r>
              <a:rPr lang="ko-KR" altLang="en-US" sz="1400" spc="-60" smtClean="0">
                <a:solidFill>
                  <a:srgbClr val="000000"/>
                </a:solidFill>
              </a:rPr>
              <a:t> </a:t>
            </a:r>
            <a:r>
              <a:rPr lang="en-US" altLang="ko-KR" sz="1400" spc="-60" smtClean="0">
                <a:solidFill>
                  <a:srgbClr val="000000"/>
                </a:solidFill>
              </a:rPr>
              <a:t>(51.8%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375.1%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용담</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(7.7%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-0.5% </a:t>
            </a:r>
            <a:r>
              <a:rPr lang="ko-KR" altLang="en-US" sz="1400" spc="-60" smtClean="0">
                <a:solidFill>
                  <a:srgbClr val="000000">
                    <a:lumMod val="65000"/>
                    <a:lumOff val="35000"/>
                  </a:srgbClr>
                </a:solidFill>
              </a:rPr>
              <a:t>감소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(6.4% </a:t>
            </a:r>
            <a:r>
              <a:rPr lang="ko-KR" altLang="en-US" sz="1400" spc="-60" smtClean="0">
                <a:solidFill>
                  <a:srgbClr val="000000"/>
                </a:solidFill>
              </a:rPr>
              <a:t>비중</a:t>
            </a:r>
            <a:r>
              <a:rPr lang="en-US" altLang="ko-KR" sz="1400" spc="-60" smtClean="0">
                <a:solidFill>
                  <a:srgbClr val="000000"/>
                </a:solidFill>
              </a:rPr>
              <a:t>)</a:t>
            </a:r>
            <a:r>
              <a:rPr lang="en-US" altLang="ko-KR" sz="1400" spc="-60" smtClean="0">
                <a:solidFill>
                  <a:srgbClr val="000000">
                    <a:lumMod val="65000"/>
                    <a:lumOff val="35000"/>
                  </a:srgbClr>
                </a:solidFill>
              </a:rPr>
              <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24.4%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35" name="모서리가 둥근 직사각형 34"/>
          <p:cNvSpPr/>
          <p:nvPr/>
        </p:nvSpPr>
        <p:spPr>
          <a:xfrm>
            <a:off x="6066830"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sp>
        <p:nvSpPr>
          <p:cNvPr id="36" name="모서리가 둥근 직사각형 35"/>
          <p:cNvSpPr/>
          <p:nvPr/>
        </p:nvSpPr>
        <p:spPr>
          <a:xfrm>
            <a:off x="6066798"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37" name="모서리가 둥근 직사각형 36"/>
          <p:cNvSpPr/>
          <p:nvPr/>
        </p:nvSpPr>
        <p:spPr>
          <a:xfrm>
            <a:off x="6066798"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5570444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과업 </a:t>
            </a:r>
            <a:r>
              <a:rPr lang="en-US" altLang="ko-KR" smtClean="0"/>
              <a:t>1 </a:t>
            </a:r>
            <a:r>
              <a:rPr lang="ko-KR" altLang="en-US" smtClean="0"/>
              <a:t>소개 </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latin typeface="+mj-ea"/>
                <a:ea typeface="+mj-ea"/>
                <a:cs typeface="Arial" pitchFamily="34" charset="0"/>
              </a:rPr>
              <a:t>ʳ FIT </a:t>
            </a:r>
            <a:r>
              <a:rPr lang="ko-KR" altLang="en-US" sz="1600" spc="100">
                <a:ln>
                  <a:solidFill>
                    <a:prstClr val="black">
                      <a:alpha val="20000"/>
                    </a:prstClr>
                  </a:solidFill>
                </a:ln>
                <a:latin typeface="+mj-ea"/>
                <a:ea typeface="+mj-ea"/>
                <a:cs typeface="Arial" pitchFamily="34" charset="0"/>
              </a:rPr>
              <a:t>증가에 따른 제주 관광객 소비패턴 변화 분석 ˼ 빅데이터 컨설팅은 크게 </a:t>
            </a:r>
            <a:r>
              <a:rPr lang="en-US" altLang="ko-KR" sz="1600" spc="100">
                <a:ln>
                  <a:solidFill>
                    <a:prstClr val="black">
                      <a:alpha val="20000"/>
                    </a:prstClr>
                  </a:solidFill>
                </a:ln>
                <a:latin typeface="+mj-ea"/>
                <a:ea typeface="+mj-ea"/>
                <a:cs typeface="Arial" pitchFamily="34" charset="0"/>
              </a:rPr>
              <a:t>3</a:t>
            </a:r>
            <a:r>
              <a:rPr lang="ko-KR" altLang="en-US" sz="1600" spc="100">
                <a:ln>
                  <a:solidFill>
                    <a:prstClr val="black">
                      <a:alpha val="20000"/>
                    </a:prstClr>
                  </a:solidFill>
                </a:ln>
                <a:latin typeface="+mj-ea"/>
                <a:ea typeface="+mj-ea"/>
                <a:cs typeface="Arial" pitchFamily="34" charset="0"/>
              </a:rPr>
              <a:t>개 과업으로 </a:t>
            </a:r>
            <a:endParaRPr lang="en-US" altLang="ko-KR" sz="1600" spc="100">
              <a:ln>
                <a:solidFill>
                  <a:prstClr val="black">
                    <a:alpha val="20000"/>
                  </a:prstClr>
                </a:solidFill>
              </a:ln>
              <a:latin typeface="+mj-ea"/>
              <a:ea typeface="+mj-ea"/>
              <a:cs typeface="Arial" pitchFamily="34" charset="0"/>
            </a:endParaRPr>
          </a:p>
          <a:p>
            <a:pPr>
              <a:lnSpc>
                <a:spcPct val="130000"/>
              </a:lnSpc>
            </a:pPr>
            <a:r>
              <a:rPr lang="ko-KR" altLang="en-US" sz="1600" spc="100">
                <a:ln>
                  <a:solidFill>
                    <a:prstClr val="black">
                      <a:alpha val="20000"/>
                    </a:prstClr>
                  </a:solidFill>
                </a:ln>
                <a:latin typeface="+mj-ea"/>
                <a:ea typeface="+mj-ea"/>
                <a:cs typeface="Arial" pitchFamily="34" charset="0"/>
              </a:rPr>
              <a:t>구성되어 있으며</a:t>
            </a:r>
            <a:r>
              <a:rPr lang="en-US" altLang="ko-KR" sz="1600" spc="100">
                <a:ln>
                  <a:solidFill>
                    <a:prstClr val="black">
                      <a:alpha val="20000"/>
                    </a:prstClr>
                  </a:solidFill>
                </a:ln>
                <a:latin typeface="+mj-ea"/>
                <a:ea typeface="+mj-ea"/>
                <a:cs typeface="Arial" pitchFamily="34" charset="0"/>
              </a:rPr>
              <a:t>, </a:t>
            </a:r>
            <a:r>
              <a:rPr lang="ko-KR" altLang="en-US" sz="1600" spc="100">
                <a:ln>
                  <a:solidFill>
                    <a:prstClr val="black">
                      <a:alpha val="20000"/>
                    </a:prstClr>
                  </a:solidFill>
                </a:ln>
                <a:latin typeface="+mj-ea"/>
                <a:ea typeface="+mj-ea"/>
                <a:cs typeface="Arial" pitchFamily="34" charset="0"/>
              </a:rPr>
              <a:t>이 중 </a:t>
            </a:r>
            <a:r>
              <a:rPr lang="en-US" altLang="ko-KR" sz="1600" spc="100">
                <a:ln>
                  <a:solidFill>
                    <a:prstClr val="black">
                      <a:alpha val="20000"/>
                    </a:prstClr>
                  </a:solidFill>
                </a:ln>
                <a:latin typeface="+mj-ea"/>
                <a:ea typeface="+mj-ea"/>
                <a:cs typeface="Arial" pitchFamily="34" charset="0"/>
              </a:rPr>
              <a:t>“</a:t>
            </a:r>
            <a:r>
              <a:rPr lang="ko-KR" altLang="en-US" sz="1600" spc="100">
                <a:ln>
                  <a:solidFill>
                    <a:prstClr val="black">
                      <a:alpha val="20000"/>
                    </a:prstClr>
                  </a:solidFill>
                </a:ln>
                <a:latin typeface="+mj-ea"/>
                <a:ea typeface="+mj-ea"/>
                <a:cs typeface="Arial" pitchFamily="34" charset="0"/>
              </a:rPr>
              <a:t>파트</a:t>
            </a:r>
            <a:r>
              <a:rPr lang="en-US" altLang="ko-KR" sz="1600" spc="100">
                <a:ln>
                  <a:solidFill>
                    <a:prstClr val="black">
                      <a:alpha val="20000"/>
                    </a:prstClr>
                  </a:solidFill>
                </a:ln>
                <a:latin typeface="+mj-ea"/>
                <a:ea typeface="+mj-ea"/>
                <a:cs typeface="Arial" pitchFamily="34" charset="0"/>
              </a:rPr>
              <a:t>1”</a:t>
            </a:r>
            <a:r>
              <a:rPr lang="ko-KR" altLang="en-US" sz="1600" spc="100">
                <a:ln>
                  <a:solidFill>
                    <a:prstClr val="black">
                      <a:alpha val="20000"/>
                    </a:prstClr>
                  </a:solidFill>
                </a:ln>
                <a:latin typeface="+mj-ea"/>
                <a:ea typeface="+mj-ea"/>
                <a:cs typeface="Arial" pitchFamily="34" charset="0"/>
              </a:rPr>
              <a:t>에 대한 분석을 진행</a:t>
            </a:r>
            <a:endParaRPr lang="en-US" altLang="ko-KR" sz="1400" spc="100">
              <a:ln>
                <a:solidFill>
                  <a:prstClr val="black">
                    <a:alpha val="20000"/>
                  </a:prstClr>
                </a:solidFill>
              </a:ln>
              <a:latin typeface="+mj-ea"/>
              <a:ea typeface="+mj-ea"/>
              <a:cs typeface="Arial" pitchFamily="34" charset="0"/>
            </a:endParaRPr>
          </a:p>
        </p:txBody>
      </p:sp>
      <p:sp>
        <p:nvSpPr>
          <p:cNvPr id="50" name="모서리가 둥근 직사각형 49"/>
          <p:cNvSpPr/>
          <p:nvPr/>
        </p:nvSpPr>
        <p:spPr>
          <a:xfrm flipH="1">
            <a:off x="2006972" y="3702633"/>
            <a:ext cx="6500813" cy="982662"/>
          </a:xfrm>
          <a:prstGeom prst="roundRect">
            <a:avLst>
              <a:gd name="adj" fmla="val 9556"/>
            </a:avLst>
          </a:prstGeom>
          <a:gradFill flip="none" rotWithShape="1">
            <a:gsLst>
              <a:gs pos="0">
                <a:sysClr val="window" lastClr="FFFFFF">
                  <a:lumMod val="75000"/>
                </a:sysClr>
              </a:gs>
              <a:gs pos="54000">
                <a:sysClr val="window" lastClr="FFFFFF">
                  <a:lumMod val="85000"/>
                </a:sysClr>
              </a:gs>
              <a:gs pos="100000">
                <a:sysClr val="window" lastClr="FFFFFF">
                  <a:lumMod val="50000"/>
                </a:sysClr>
              </a:gs>
            </a:gsLst>
            <a:lin ang="5400000" scaled="1"/>
            <a:tileRect/>
          </a:gradFill>
          <a:ln w="1905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1" name="모서리가 둥근 직사각형 50"/>
          <p:cNvSpPr/>
          <p:nvPr/>
        </p:nvSpPr>
        <p:spPr>
          <a:xfrm flipH="1">
            <a:off x="611560" y="3702633"/>
            <a:ext cx="1296987" cy="982662"/>
          </a:xfrm>
          <a:prstGeom prst="roundRect">
            <a:avLst>
              <a:gd name="adj" fmla="val 9556"/>
            </a:avLst>
          </a:prstGeom>
          <a:solidFill>
            <a:schemeClr val="bg1">
              <a:lumMod val="65000"/>
            </a:schemeClr>
          </a:solidFill>
          <a:ln w="19050" cap="flat" cmpd="sng" algn="ctr">
            <a:solidFill>
              <a:sysClr val="window" lastClr="FFFFFF">
                <a:lumMod val="6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2" name="TextBox 51"/>
          <p:cNvSpPr txBox="1"/>
          <p:nvPr/>
        </p:nvSpPr>
        <p:spPr>
          <a:xfrm>
            <a:off x="698857" y="3710641"/>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2</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53" name="직사각형 54"/>
          <p:cNvSpPr>
            <a:spLocks noChangeArrowheads="1"/>
          </p:cNvSpPr>
          <p:nvPr/>
        </p:nvSpPr>
        <p:spPr bwMode="auto">
          <a:xfrm>
            <a:off x="2087465" y="3999050"/>
            <a:ext cx="6177006" cy="369332"/>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kern="0">
                <a:solidFill>
                  <a:srgbClr val="000000">
                    <a:lumMod val="50000"/>
                    <a:lumOff val="50000"/>
                  </a:srgbClr>
                </a:solidFill>
                <a:latin typeface="NOVA Bold"/>
                <a:ea typeface="NOVA Bold"/>
                <a:cs typeface="Arial" pitchFamily="34" charset="0"/>
              </a:rPr>
              <a:t>상권 및 지역 분석을 통한 활성화 방안 제시 </a:t>
            </a:r>
          </a:p>
        </p:txBody>
      </p:sp>
      <p:sp>
        <p:nvSpPr>
          <p:cNvPr id="54" name="모서리가 둥근 직사각형 53"/>
          <p:cNvSpPr/>
          <p:nvPr/>
        </p:nvSpPr>
        <p:spPr>
          <a:xfrm flipH="1">
            <a:off x="2006972" y="4815470"/>
            <a:ext cx="6500813" cy="982663"/>
          </a:xfrm>
          <a:prstGeom prst="roundRect">
            <a:avLst>
              <a:gd name="adj" fmla="val 9556"/>
            </a:avLst>
          </a:prstGeom>
          <a:gradFill flip="none" rotWithShape="1">
            <a:gsLst>
              <a:gs pos="0">
                <a:sysClr val="window" lastClr="FFFFFF">
                  <a:lumMod val="75000"/>
                </a:sysClr>
              </a:gs>
              <a:gs pos="54000">
                <a:sysClr val="window" lastClr="FFFFFF">
                  <a:lumMod val="85000"/>
                </a:sysClr>
              </a:gs>
              <a:gs pos="100000">
                <a:sysClr val="window" lastClr="FFFFFF">
                  <a:lumMod val="50000"/>
                </a:sysClr>
              </a:gs>
            </a:gsLst>
            <a:lin ang="5400000" scaled="1"/>
            <a:tileRect/>
          </a:gradFill>
          <a:ln w="1905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5" name="모서리가 둥근 직사각형 54"/>
          <p:cNvSpPr/>
          <p:nvPr/>
        </p:nvSpPr>
        <p:spPr>
          <a:xfrm flipH="1">
            <a:off x="611560" y="4815470"/>
            <a:ext cx="1296987" cy="982663"/>
          </a:xfrm>
          <a:prstGeom prst="roundRect">
            <a:avLst>
              <a:gd name="adj" fmla="val 9556"/>
            </a:avLst>
          </a:prstGeom>
          <a:solidFill>
            <a:schemeClr val="bg1">
              <a:lumMod val="65000"/>
            </a:schemeClr>
          </a:solidFill>
          <a:ln w="19050" cap="flat" cmpd="sng" algn="ctr">
            <a:solidFill>
              <a:sysClr val="window" lastClr="FFFFFF">
                <a:lumMod val="6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6" name="TextBox 55"/>
          <p:cNvSpPr txBox="1"/>
          <p:nvPr/>
        </p:nvSpPr>
        <p:spPr>
          <a:xfrm>
            <a:off x="698857" y="4823487"/>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3</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57" name="직사각형 54"/>
          <p:cNvSpPr>
            <a:spLocks noChangeArrowheads="1"/>
          </p:cNvSpPr>
          <p:nvPr/>
        </p:nvSpPr>
        <p:spPr bwMode="auto">
          <a:xfrm>
            <a:off x="2087465" y="5111896"/>
            <a:ext cx="6177006" cy="369332"/>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kern="0">
                <a:solidFill>
                  <a:srgbClr val="000000">
                    <a:lumMod val="50000"/>
                    <a:lumOff val="50000"/>
                  </a:srgbClr>
                </a:solidFill>
                <a:latin typeface="NOVA Bold"/>
                <a:ea typeface="NOVA Bold"/>
              </a:rPr>
              <a:t>관광</a:t>
            </a:r>
            <a:r>
              <a:rPr lang="en-US" altLang="ko-KR" kern="0">
                <a:solidFill>
                  <a:srgbClr val="000000">
                    <a:lumMod val="50000"/>
                    <a:lumOff val="50000"/>
                  </a:srgbClr>
                </a:solidFill>
                <a:latin typeface="NOVA Bold"/>
                <a:ea typeface="NOVA Bold"/>
              </a:rPr>
              <a:t>/</a:t>
            </a:r>
            <a:r>
              <a:rPr lang="ko-KR" altLang="en-US" kern="0">
                <a:solidFill>
                  <a:srgbClr val="000000">
                    <a:lumMod val="50000"/>
                    <a:lumOff val="50000"/>
                  </a:srgbClr>
                </a:solidFill>
                <a:latin typeface="NOVA Bold"/>
                <a:ea typeface="NOVA Bold"/>
              </a:rPr>
              <a:t>쇼핑 코스 등에 대한 분석을 통한 정책 제언</a:t>
            </a:r>
          </a:p>
        </p:txBody>
      </p:sp>
      <p:sp>
        <p:nvSpPr>
          <p:cNvPr id="58" name="모서리가 둥근 직사각형 57"/>
          <p:cNvSpPr/>
          <p:nvPr/>
        </p:nvSpPr>
        <p:spPr>
          <a:xfrm flipH="1">
            <a:off x="611560" y="2600908"/>
            <a:ext cx="1295400" cy="982662"/>
          </a:xfrm>
          <a:prstGeom prst="roundRect">
            <a:avLst>
              <a:gd name="adj" fmla="val 9556"/>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59" name="모서리가 둥근 직사각형 58"/>
          <p:cNvSpPr/>
          <p:nvPr/>
        </p:nvSpPr>
        <p:spPr>
          <a:xfrm flipH="1">
            <a:off x="2006972" y="2600908"/>
            <a:ext cx="6500813" cy="982662"/>
          </a:xfrm>
          <a:prstGeom prst="roundRect">
            <a:avLst>
              <a:gd name="adj" fmla="val 9556"/>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60" name="직사각형 54"/>
          <p:cNvSpPr>
            <a:spLocks noChangeArrowheads="1"/>
          </p:cNvSpPr>
          <p:nvPr/>
        </p:nvSpPr>
        <p:spPr bwMode="auto">
          <a:xfrm>
            <a:off x="2087465" y="2928304"/>
            <a:ext cx="6177006" cy="400110"/>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2000" kern="0">
                <a:gradFill>
                  <a:gsLst>
                    <a:gs pos="34000">
                      <a:prstClr val="white"/>
                    </a:gs>
                    <a:gs pos="100000">
                      <a:prstClr val="white">
                        <a:lumMod val="95000"/>
                      </a:prstClr>
                    </a:gs>
                  </a:gsLst>
                  <a:lin ang="5400000" scaled="1"/>
                  <a:tileRect/>
                </a:gradFill>
                <a:latin typeface="NOVA ExtraBold" panose="00000800000000000000" pitchFamily="2" charset="-127"/>
                <a:ea typeface="NOVA ExtraBold" panose="00000800000000000000" pitchFamily="2" charset="-127"/>
                <a:cs typeface="Arial" pitchFamily="34" charset="0"/>
              </a:rPr>
              <a:t>고객 관점의 소비패턴 변화분석 및 인사이트 도출</a:t>
            </a:r>
            <a:endParaRPr lang="ko-KR" altLang="en-US" sz="2000" kern="0">
              <a:gradFill>
                <a:gsLst>
                  <a:gs pos="34000">
                    <a:prstClr val="white"/>
                  </a:gs>
                  <a:gs pos="100000">
                    <a:prstClr val="white">
                      <a:lumMod val="95000"/>
                    </a:prstClr>
                  </a:gs>
                </a:gsLst>
                <a:lin ang="5400000" scaled="1"/>
                <a:tileRect/>
              </a:gradFill>
              <a:latin typeface="NOVA ExtraBold" panose="00000800000000000000" pitchFamily="2" charset="-127"/>
              <a:ea typeface="NOVA ExtraBold" panose="00000800000000000000" pitchFamily="2" charset="-127"/>
            </a:endParaRPr>
          </a:p>
        </p:txBody>
      </p:sp>
      <p:sp>
        <p:nvSpPr>
          <p:cNvPr id="61" name="TextBox 60"/>
          <p:cNvSpPr txBox="1"/>
          <p:nvPr/>
        </p:nvSpPr>
        <p:spPr>
          <a:xfrm>
            <a:off x="721071" y="2631091"/>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1</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62" name="TextBox 61"/>
          <p:cNvSpPr txBox="1"/>
          <p:nvPr/>
        </p:nvSpPr>
        <p:spPr>
          <a:xfrm>
            <a:off x="431540" y="6094965"/>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en-US" altLang="ko-KR" sz="1000">
                <a:solidFill>
                  <a:srgbClr val="000000"/>
                </a:solidFill>
                <a:cs typeface="Arial Narrow" pitchFamily="34" charset="0"/>
              </a:rPr>
              <a:t>FIT (</a:t>
            </a:r>
            <a:r>
              <a:rPr lang="ko-KR" altLang="en-US" sz="1000">
                <a:solidFill>
                  <a:srgbClr val="000000"/>
                </a:solidFill>
                <a:cs typeface="Arial Narrow" pitchFamily="34" charset="0"/>
              </a:rPr>
              <a:t>개별자유여행</a:t>
            </a:r>
            <a:r>
              <a:rPr lang="en-US" altLang="ko-KR" sz="1000">
                <a:solidFill>
                  <a:srgbClr val="000000"/>
                </a:solidFill>
                <a:cs typeface="Arial Narrow" pitchFamily="34" charset="0"/>
              </a:rPr>
              <a:t>, Free/Foreign Independent Tour)</a:t>
            </a:r>
          </a:p>
        </p:txBody>
      </p:sp>
    </p:spTree>
    <p:extLst>
      <p:ext uri="{BB962C8B-B14F-4D97-AF65-F5344CB8AC3E}">
        <p14:creationId xmlns:p14="http://schemas.microsoft.com/office/powerpoint/2010/main" val="23341121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지역 분석 </a:t>
            </a:r>
            <a:r>
              <a:rPr lang="en-US" altLang="ko-KR" smtClean="0"/>
              <a:t>- </a:t>
            </a:r>
            <a:r>
              <a:rPr lang="ko-KR" altLang="en-US" smtClean="0"/>
              <a:t>연동 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공통적으로 카드소비가 많이 발생하는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제주시 연동</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에서도 고객 유형별로 상위 매출업종이 다르게 나타나며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같은 지역 다른 소비</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 패턴을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9" name="TextBox 18"/>
          <p:cNvSpPr txBox="1"/>
          <p:nvPr/>
        </p:nvSpPr>
        <p:spPr>
          <a:xfrm>
            <a:off x="323528" y="6021288"/>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a:solidFill>
                  <a:srgbClr val="000000"/>
                </a:solidFill>
                <a:cs typeface="Arial Narrow" pitchFamily="34" charset="0"/>
              </a:rPr>
              <a:t>1</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 </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실적 기준 </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a:t>
            </a: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smtClean="0">
                <a:solidFill>
                  <a:srgbClr val="000000"/>
                </a:solidFill>
                <a:cs typeface="Arial Narrow" pitchFamily="34" charset="0"/>
              </a:rPr>
              <a:t>제주도민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인터넷몰 </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국내관광객 인터넷몰</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항공사</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조세서비스</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업종 제외</a:t>
            </a:r>
            <a:r>
              <a:rPr lang="en-US" altLang="ko-KR" sz="1000" smtClean="0">
                <a:solidFill>
                  <a:srgbClr val="000000"/>
                </a:solidFill>
                <a:cs typeface="Arial Narrow" pitchFamily="34" charset="0"/>
              </a:rPr>
              <a:t> </a:t>
            </a:r>
          </a:p>
        </p:txBody>
      </p:sp>
      <p:sp>
        <p:nvSpPr>
          <p:cNvPr id="8" name="TextBox 7"/>
          <p:cNvSpPr txBox="1"/>
          <p:nvPr/>
        </p:nvSpPr>
        <p:spPr>
          <a:xfrm>
            <a:off x="344799" y="2287905"/>
            <a:ext cx="288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제주도민</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2" name="표 11"/>
          <p:cNvGraphicFramePr>
            <a:graphicFrameLocks noGrp="1"/>
          </p:cNvGraphicFramePr>
          <p:nvPr>
            <p:extLst>
              <p:ext uri="{D42A27DB-BD31-4B8C-83A1-F6EECF244321}">
                <p14:modId xmlns:p14="http://schemas.microsoft.com/office/powerpoint/2010/main" val="3169474533"/>
              </p:ext>
            </p:extLst>
          </p:nvPr>
        </p:nvGraphicFramePr>
        <p:xfrm>
          <a:off x="323528" y="2636912"/>
          <a:ext cx="2787070" cy="3242389"/>
        </p:xfrm>
        <a:graphic>
          <a:graphicData uri="http://schemas.openxmlformats.org/drawingml/2006/table">
            <a:tbl>
              <a:tblPr firstRow="1" bandRow="1"/>
              <a:tblGrid>
                <a:gridCol w="444997"/>
                <a:gridCol w="1327357"/>
                <a:gridCol w="1014716"/>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일반한식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16.5%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유흥주점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7.9%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6.9%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스포츠레저용품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5.7%</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종합병원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서양음식</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3.1%</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단란주점</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정장</a:t>
                      </a:r>
                      <a:r>
                        <a:rPr lang="en-US" altLang="ko-KR" sz="1200" b="0" smtClean="0">
                          <a:solidFill>
                            <a:schemeClr val="tx1"/>
                          </a:solidFill>
                          <a:latin typeface="+mn-ea"/>
                          <a:ea typeface="+mn-ea"/>
                        </a:rPr>
                        <a:t>(</a:t>
                      </a:r>
                      <a:r>
                        <a:rPr lang="ko-KR" altLang="en-US" sz="1200" b="0" smtClean="0">
                          <a:solidFill>
                            <a:schemeClr val="tx1"/>
                          </a:solidFill>
                          <a:latin typeface="+mn-ea"/>
                          <a:ea typeface="+mn-ea"/>
                        </a:rPr>
                        <a:t>여성</a:t>
                      </a:r>
                      <a:r>
                        <a:rPr lang="en-US" altLang="ko-KR" sz="1200" b="0" smtClean="0">
                          <a:solidFill>
                            <a:schemeClr val="tx1"/>
                          </a:solidFill>
                          <a:latin typeface="+mn-ea"/>
                          <a:ea typeface="+mn-ea"/>
                        </a:rPr>
                        <a:t>)</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TextBox 12"/>
          <p:cNvSpPr txBox="1"/>
          <p:nvPr/>
        </p:nvSpPr>
        <p:spPr>
          <a:xfrm>
            <a:off x="3203848" y="2287905"/>
            <a:ext cx="252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국내관광객</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4" name="표 13"/>
          <p:cNvGraphicFramePr>
            <a:graphicFrameLocks noGrp="1"/>
          </p:cNvGraphicFramePr>
          <p:nvPr>
            <p:extLst>
              <p:ext uri="{D42A27DB-BD31-4B8C-83A1-F6EECF244321}">
                <p14:modId xmlns:p14="http://schemas.microsoft.com/office/powerpoint/2010/main" val="3851164031"/>
              </p:ext>
            </p:extLst>
          </p:nvPr>
        </p:nvGraphicFramePr>
        <p:xfrm>
          <a:off x="3275827" y="2636912"/>
          <a:ext cx="2786400" cy="3242389"/>
        </p:xfrm>
        <a:graphic>
          <a:graphicData uri="http://schemas.openxmlformats.org/drawingml/2006/table">
            <a:tbl>
              <a:tblPr firstRow="1" bandRow="1"/>
              <a:tblGrid>
                <a:gridCol w="444890"/>
                <a:gridCol w="1327037"/>
                <a:gridCol w="1014473"/>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일반한식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9.4%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유흥주점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여관</a:t>
                      </a:r>
                      <a:r>
                        <a:rPr lang="en-US" altLang="ko-KR" sz="1200" b="0" smtClean="0">
                          <a:solidFill>
                            <a:schemeClr val="tx1"/>
                          </a:solidFill>
                          <a:latin typeface="+mn-ea"/>
                          <a:ea typeface="+mn-ea"/>
                        </a:rPr>
                        <a:t>/</a:t>
                      </a:r>
                      <a:r>
                        <a:rPr lang="ko-KR" altLang="en-US" sz="1200" b="0" smtClean="0">
                          <a:solidFill>
                            <a:schemeClr val="tx1"/>
                          </a:solidFill>
                          <a:latin typeface="+mn-ea"/>
                          <a:ea typeface="+mn-ea"/>
                        </a:rPr>
                        <a:t>기타숙박업</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2.0%</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스포츠레져용품</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서양음식</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1.0%</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단란주점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화장품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TextBox 14"/>
          <p:cNvSpPr txBox="1"/>
          <p:nvPr/>
        </p:nvSpPr>
        <p:spPr>
          <a:xfrm>
            <a:off x="6156176" y="2287905"/>
            <a:ext cx="252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중국관광객</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6" name="표 15"/>
          <p:cNvGraphicFramePr>
            <a:graphicFrameLocks noGrp="1"/>
          </p:cNvGraphicFramePr>
          <p:nvPr>
            <p:extLst>
              <p:ext uri="{D42A27DB-BD31-4B8C-83A1-F6EECF244321}">
                <p14:modId xmlns:p14="http://schemas.microsoft.com/office/powerpoint/2010/main" val="3993259866"/>
              </p:ext>
            </p:extLst>
          </p:nvPr>
        </p:nvGraphicFramePr>
        <p:xfrm>
          <a:off x="6228155" y="2636912"/>
          <a:ext cx="2786400" cy="3242389"/>
        </p:xfrm>
        <a:graphic>
          <a:graphicData uri="http://schemas.openxmlformats.org/drawingml/2006/table">
            <a:tbl>
              <a:tblPr firstRow="1" bandRow="1"/>
              <a:tblGrid>
                <a:gridCol w="444890"/>
                <a:gridCol w="1327037"/>
                <a:gridCol w="1014473"/>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면세점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77.2%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화장품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일반백화점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기타건강식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스포츠레저용품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2.8%</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정장</a:t>
                      </a:r>
                      <a:r>
                        <a:rPr lang="en-US" altLang="ko-KR" sz="1200" b="0" smtClean="0">
                          <a:solidFill>
                            <a:schemeClr val="tx1"/>
                          </a:solidFill>
                          <a:latin typeface="+mn-ea"/>
                          <a:ea typeface="+mn-ea"/>
                        </a:rPr>
                        <a:t>(</a:t>
                      </a:r>
                      <a:r>
                        <a:rPr lang="ko-KR" altLang="en-US" sz="1200" b="0" smtClean="0">
                          <a:solidFill>
                            <a:schemeClr val="tx1"/>
                          </a:solidFill>
                          <a:latin typeface="+mn-ea"/>
                          <a:ea typeface="+mn-ea"/>
                        </a:rPr>
                        <a:t>여성</a:t>
                      </a:r>
                      <a:r>
                        <a:rPr lang="en-US" altLang="ko-KR" sz="1200" b="0" smtClean="0">
                          <a:solidFill>
                            <a:schemeClr val="tx1"/>
                          </a:solidFill>
                          <a:latin typeface="+mn-ea"/>
                          <a:ea typeface="+mn-ea"/>
                        </a:rPr>
                        <a:t>)</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가방</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기타잡화</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1.1%</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액세서리</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0.8%</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모서리가 둥근 직사각형 16"/>
          <p:cNvSpPr/>
          <p:nvPr/>
        </p:nvSpPr>
        <p:spPr>
          <a:xfrm>
            <a:off x="1403647" y="2276904"/>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먹고</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쇼핑</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유흥</a:t>
            </a:r>
            <a:endParaRPr lang="ko-KR" altLang="en-US" sz="1200">
              <a:solidFill>
                <a:srgbClr val="003366"/>
              </a:solidFill>
              <a:latin typeface="NOVA Bold" panose="00000800000000000000" pitchFamily="2" charset="-127"/>
              <a:ea typeface="NOVA Bold" panose="00000800000000000000" pitchFamily="2" charset="-127"/>
            </a:endParaRPr>
          </a:p>
        </p:txBody>
      </p:sp>
      <p:sp>
        <p:nvSpPr>
          <p:cNvPr id="20" name="모서리가 둥근 직사각형 19"/>
          <p:cNvSpPr/>
          <p:nvPr/>
        </p:nvSpPr>
        <p:spPr>
          <a:xfrm>
            <a:off x="4499992" y="2276872"/>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먹고</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숙박</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유흥</a:t>
            </a:r>
            <a:endParaRPr lang="ko-KR" altLang="en-US" sz="1200">
              <a:solidFill>
                <a:srgbClr val="003366"/>
              </a:solidFill>
              <a:latin typeface="NOVA Bold" panose="00000800000000000000" pitchFamily="2" charset="-127"/>
              <a:ea typeface="NOVA Bold" panose="00000800000000000000" pitchFamily="2" charset="-127"/>
            </a:endParaRPr>
          </a:p>
        </p:txBody>
      </p:sp>
      <p:sp>
        <p:nvSpPr>
          <p:cNvPr id="21" name="모서리가 둥근 직사각형 20"/>
          <p:cNvSpPr/>
          <p:nvPr/>
        </p:nvSpPr>
        <p:spPr>
          <a:xfrm>
            <a:off x="7452480" y="2276872"/>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쇼핑</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숙박</a:t>
            </a:r>
            <a:endParaRPr lang="ko-KR" altLang="en-US" sz="1200">
              <a:solidFill>
                <a:srgbClr val="003366"/>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90732700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개별관광 </a:t>
            </a:r>
            <a:r>
              <a:rPr lang="en-US" altLang="ko-KR" smtClean="0"/>
              <a:t>- </a:t>
            </a:r>
            <a:r>
              <a:rPr lang="ko-KR" altLang="en-US" smtClean="0"/>
              <a:t>추이</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단체 </a:t>
            </a:r>
            <a:r>
              <a:rPr lang="en-US" altLang="ko-KR" smtClean="0">
                <a:latin typeface="NOVA Bold" panose="00000800000000000000" pitchFamily="2" charset="-127"/>
                <a:ea typeface="NOVA Bold" panose="00000800000000000000" pitchFamily="2" charset="-127"/>
              </a:rPr>
              <a:t>vs. FIT </a:t>
            </a:r>
            <a:r>
              <a:rPr lang="ko-KR" altLang="en-US" smtClean="0">
                <a:latin typeface="NOVA Bold" panose="00000800000000000000" pitchFamily="2" charset="-127"/>
                <a:ea typeface="NOVA Bold" panose="00000800000000000000" pitchFamily="2" charset="-127"/>
              </a:rPr>
              <a:t>특성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서울 개별관광객의 카드이용금액은 </a:t>
            </a:r>
            <a:r>
              <a:rPr lang="en-US" altLang="ko-KR" sz="1600" spc="50" smtClean="0">
                <a:ln>
                  <a:solidFill>
                    <a:prstClr val="black">
                      <a:alpha val="20000"/>
                    </a:prstClr>
                  </a:solidFill>
                </a:ln>
                <a:solidFill>
                  <a:srgbClr val="000000"/>
                </a:solidFill>
                <a:latin typeface="NOVA Bold"/>
                <a:ea typeface="NOVA Bold"/>
                <a:cs typeface="Arial" pitchFamily="34" charset="0"/>
              </a:rPr>
              <a:t>14.8</a:t>
            </a:r>
            <a:r>
              <a:rPr lang="ko-KR" altLang="en-US" sz="1600" spc="50" smtClean="0">
                <a:ln>
                  <a:solidFill>
                    <a:prstClr val="black">
                      <a:alpha val="20000"/>
                    </a:prstClr>
                  </a:solidFill>
                </a:ln>
                <a:solidFill>
                  <a:srgbClr val="000000"/>
                </a:solidFill>
                <a:latin typeface="NOVA Bold"/>
                <a:ea typeface="NOVA Bold"/>
                <a:cs typeface="Arial" pitchFamily="34" charset="0"/>
              </a:rPr>
              <a:t>월 정점을 찍고 하락하다가 최근</a:t>
            </a:r>
            <a:r>
              <a:rPr lang="en-US" altLang="ko-KR" sz="1600" spc="50" smtClean="0">
                <a:ln>
                  <a:solidFill>
                    <a:prstClr val="black">
                      <a:alpha val="20000"/>
                    </a:prstClr>
                  </a:solidFill>
                </a:ln>
                <a:solidFill>
                  <a:srgbClr val="000000"/>
                </a:solidFill>
                <a:latin typeface="NOVA Bold"/>
                <a:ea typeface="NOVA Bold"/>
                <a:cs typeface="Arial" pitchFamily="34" charset="0"/>
              </a:rPr>
              <a:t>(‘16.7~8</a:t>
            </a:r>
            <a:r>
              <a:rPr lang="ko-KR" altLang="en-US" sz="1600" spc="50" smtClean="0">
                <a:ln>
                  <a:solidFill>
                    <a:prstClr val="black">
                      <a:alpha val="20000"/>
                    </a:prstClr>
                  </a:solidFill>
                </a:ln>
                <a:solidFill>
                  <a:srgbClr val="000000"/>
                </a:solidFill>
                <a:latin typeface="NOVA Bold"/>
                <a:ea typeface="NOVA Bold"/>
                <a:cs typeface="Arial" pitchFamily="34" charset="0"/>
              </a:rPr>
              <a:t>월</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최고점을 갱신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제주 개별관광객은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14.5~7</a:t>
            </a:r>
            <a:r>
              <a:rPr lang="ko-KR" altLang="en-US" sz="1600" spc="50" smtClean="0">
                <a:ln>
                  <a:solidFill>
                    <a:prstClr val="black">
                      <a:alpha val="20000"/>
                    </a:prstClr>
                  </a:solidFill>
                </a:ln>
                <a:solidFill>
                  <a:srgbClr val="000000"/>
                </a:solidFill>
                <a:latin typeface="NOVA Bold"/>
                <a:ea typeface="NOVA Bold"/>
                <a:cs typeface="Arial" pitchFamily="34" charset="0"/>
              </a:rPr>
              <a:t>월 정점을 찍고 감소하다가 최근 다시 회복세를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9" name="TextBox 88"/>
          <p:cNvSpPr txBox="1"/>
          <p:nvPr/>
        </p:nvSpPr>
        <p:spPr>
          <a:xfrm>
            <a:off x="441774" y="6309320"/>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카드이용금액 기준</a:t>
            </a:r>
            <a:endParaRPr lang="en-US" altLang="ko-KR" sz="1000" smtClean="0">
              <a:solidFill>
                <a:srgbClr val="000000"/>
              </a:solidFill>
              <a:cs typeface="Arial Narrow" pitchFamily="34" charset="0"/>
            </a:endParaRPr>
          </a:p>
        </p:txBody>
      </p:sp>
      <p:sp>
        <p:nvSpPr>
          <p:cNvPr id="27" name="TextBox 26"/>
          <p:cNvSpPr txBox="1"/>
          <p:nvPr/>
        </p:nvSpPr>
        <p:spPr>
          <a:xfrm>
            <a:off x="344799" y="2503929"/>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개별관광객 카드이용금액 월별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pic>
        <p:nvPicPr>
          <p:cNvPr id="1157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7516" y="2852936"/>
            <a:ext cx="828094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40277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관광객 속성 구분 </a:t>
            </a:r>
            <a:r>
              <a:rPr lang="en-US" altLang="ko-KR" smtClean="0"/>
              <a:t>- 4</a:t>
            </a:r>
            <a:r>
              <a:rPr lang="ko-KR" altLang="en-US" smtClean="0"/>
              <a:t>개 유형</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단체 </a:t>
            </a:r>
            <a:r>
              <a:rPr lang="en-US" altLang="ko-KR" smtClean="0">
                <a:latin typeface="NOVA Bold" panose="00000800000000000000" pitchFamily="2" charset="-127"/>
                <a:ea typeface="NOVA Bold" panose="00000800000000000000" pitchFamily="2" charset="-127"/>
              </a:rPr>
              <a:t>vs. FIT </a:t>
            </a:r>
            <a:r>
              <a:rPr lang="ko-KR" altLang="en-US" smtClean="0">
                <a:latin typeface="NOVA Bold" panose="00000800000000000000" pitchFamily="2" charset="-127"/>
                <a:ea typeface="NOVA Bold" panose="00000800000000000000" pitchFamily="2" charset="-127"/>
              </a:rPr>
              <a:t>특성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제주지역 개별관광 및 단체관광 현황을 중국인 관광객이 가장 많이 찾는 서울 지역 현황과 비교하여 살펴보고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그 기준은 카드데이터 관점에서 아래와 같이 구분하여 분석 진행</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2324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897" y="2276872"/>
            <a:ext cx="8153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66097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분석 </a:t>
            </a:r>
            <a:r>
              <a:rPr lang="en-US" altLang="ko-KR" smtClean="0"/>
              <a:t>- </a:t>
            </a:r>
            <a:r>
              <a:rPr lang="ko-KR" altLang="en-US" spc="-80" smtClean="0">
                <a:ln>
                  <a:solidFill>
                    <a:srgbClr val="333333">
                      <a:alpha val="23000"/>
                    </a:srgbClr>
                  </a:solidFill>
                </a:ln>
                <a:solidFill>
                  <a:srgbClr val="333333"/>
                </a:solidFill>
                <a:cs typeface="+mj-cs"/>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올인원체험소비란 몰링</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지역축제로 대표되며 한 장소에서 다양한 체험을 하면서 발생하는 소비를 의미함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체험</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과 연관하여 언급되는 관심사는 </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축제</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 ‘</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놀이</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 ‘</a:t>
            </a:r>
            <a:r>
              <a:rPr lang="ko-KR" altLang="en-US" sz="1600" spc="50" smtClean="0">
                <a:ln>
                  <a:solidFill>
                    <a:prstClr val="black">
                      <a:alpha val="20000"/>
                    </a:prstClr>
                  </a:solidFill>
                </a:ln>
                <a:solidFill>
                  <a:srgbClr val="C00000"/>
                </a:solidFill>
                <a:latin typeface="NOVA Bold"/>
                <a:ea typeface="NOVA Bold"/>
                <a:cs typeface="Arial" pitchFamily="34" charset="0"/>
                <a:sym typeface="Wingdings"/>
              </a:rPr>
              <a:t>여행</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으로 나타남</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6552728" cy="400110"/>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a:p>
            <a:r>
              <a:rPr lang="ko-KR" altLang="en-US" sz="1000" smtClean="0">
                <a:solidFill>
                  <a:srgbClr val="000000"/>
                </a:solidFill>
                <a:cs typeface="나눔바른고딕OTF UltraLight"/>
              </a:rPr>
              <a:t>주</a:t>
            </a:r>
            <a:r>
              <a:rPr lang="en-US" altLang="ko-KR" sz="1000" smtClean="0">
                <a:solidFill>
                  <a:srgbClr val="000000"/>
                </a:solidFill>
                <a:cs typeface="나눔바른고딕OTF UltraLight"/>
              </a:rPr>
              <a:t>2) </a:t>
            </a:r>
            <a:r>
              <a:rPr lang="ko-KR" altLang="en-US" sz="1000" smtClean="0">
                <a:solidFill>
                  <a:srgbClr val="000000"/>
                </a:solidFill>
                <a:cs typeface="나눔바른고딕OTF UltraLight"/>
              </a:rPr>
              <a:t>체험</a:t>
            </a:r>
            <a:r>
              <a:rPr lang="en-US" altLang="ko-KR" sz="1000" smtClean="0">
                <a:solidFill>
                  <a:srgbClr val="000000"/>
                </a:solidFill>
                <a:cs typeface="나눔바른고딕OTF UltraLight"/>
              </a:rPr>
              <a:t>(Group) : </a:t>
            </a:r>
            <a:r>
              <a:rPr lang="ko-KR" altLang="en-US" sz="1000" smtClean="0">
                <a:solidFill>
                  <a:srgbClr val="000000"/>
                </a:solidFill>
                <a:cs typeface="나눔바른고딕OTF UltraLight"/>
              </a:rPr>
              <a:t>체험</a:t>
            </a:r>
            <a:r>
              <a:rPr lang="en-US" altLang="ko-KR" sz="1000" smtClean="0">
                <a:solidFill>
                  <a:srgbClr val="000000"/>
                </a:solidFill>
                <a:cs typeface="나눔바른고딕OTF UltraLight"/>
              </a:rPr>
              <a:t>, </a:t>
            </a:r>
            <a:r>
              <a:rPr lang="ko-KR" altLang="en-US" sz="1000" smtClean="0">
                <a:solidFill>
                  <a:srgbClr val="000000"/>
                </a:solidFill>
                <a:cs typeface="나눔바른고딕OTF UltraLight"/>
              </a:rPr>
              <a:t>경험 등을 포함하는 원문 분석</a:t>
            </a:r>
            <a:endParaRPr lang="fr-FR" altLang="ko-KR" sz="1000">
              <a:solidFill>
                <a:srgbClr val="000000"/>
              </a:solidFill>
              <a:cs typeface="나눔바른고딕OTF UltraLight"/>
            </a:endParaRPr>
          </a:p>
        </p:txBody>
      </p:sp>
      <p:pic>
        <p:nvPicPr>
          <p:cNvPr id="798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8851" y="2346793"/>
            <a:ext cx="8670836" cy="3979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41516" y="2132856"/>
            <a:ext cx="545462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성별</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결혼여부에 따른 </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체험</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(G)’ </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연관어 네트워크</a:t>
            </a:r>
            <a:endParaRPr lang="en-US" altLang="ko-KR" sz="1400" spc="-60">
              <a:solidFill>
                <a:srgbClr val="000000">
                  <a:lumMod val="65000"/>
                  <a:lumOff val="35000"/>
                </a:srgbClr>
              </a:solidFill>
              <a:latin typeface="NOVA Bold"/>
              <a:ea typeface="NOVA Bold"/>
            </a:endParaRPr>
          </a:p>
        </p:txBody>
      </p:sp>
    </p:spTree>
    <p:extLst>
      <p:ext uri="{BB962C8B-B14F-4D97-AF65-F5344CB8AC3E}">
        <p14:creationId xmlns:p14="http://schemas.microsoft.com/office/powerpoint/2010/main" val="40490326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분석</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올인원체험소비가 일어나는 장소 중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에서는 구경을 하러 가는 것이 가장 뚜렷한 목적으로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한 장소에서 보고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먹고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즐기려는 욕구가 나타남</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fr-FR" altLang="ko-KR" sz="1000">
              <a:solidFill>
                <a:srgbClr val="000000"/>
              </a:solidFill>
              <a:cs typeface="나눔바른고딕OTF UltraLight"/>
            </a:endParaRPr>
          </a:p>
        </p:txBody>
      </p:sp>
      <p:sp>
        <p:nvSpPr>
          <p:cNvPr id="9" name="TextBox 8"/>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소비채널 간 소비요인 키워드 비교</a:t>
            </a:r>
            <a:endParaRPr lang="en-US" altLang="ko-KR" sz="1400" spc="-60">
              <a:solidFill>
                <a:srgbClr val="000000">
                  <a:lumMod val="65000"/>
                  <a:lumOff val="35000"/>
                </a:srgbClr>
              </a:solidFill>
              <a:latin typeface="NOVA Bold"/>
              <a:ea typeface="NOVA Bold"/>
            </a:endParaRPr>
          </a:p>
        </p:txBody>
      </p:sp>
      <p:sp>
        <p:nvSpPr>
          <p:cNvPr id="27" name="TextBox 26"/>
          <p:cNvSpPr txBox="1"/>
          <p:nvPr/>
        </p:nvSpPr>
        <p:spPr>
          <a:xfrm>
            <a:off x="5023926" y="5919083"/>
            <a:ext cx="4013030" cy="246221"/>
          </a:xfrm>
          <a:prstGeom prst="rect">
            <a:avLst/>
          </a:prstGeom>
          <a:noFill/>
        </p:spPr>
        <p:txBody>
          <a:bodyPr wrap="square" rtlCol="0">
            <a:spAutoFit/>
          </a:bodyPr>
          <a:lstStyle>
            <a:defPPr>
              <a:defRPr lang="ko-KR"/>
            </a:defPPr>
            <a:lvl1pPr marL="0" indent="0" algn="ctr" defTabSz="914400" rtl="0" eaLnBrk="1" latinLnBrk="1" hangingPunct="1">
              <a:buFont typeface="Arial" panose="020B0604020202020204" pitchFamily="34" charset="0"/>
              <a:buNone/>
              <a:defRPr sz="700" b="0" kern="1200">
                <a:solidFill>
                  <a:schemeClr val="bg1">
                    <a:lumMod val="65000"/>
                  </a:schemeClr>
                </a:solidFill>
                <a:latin typeface="+mn-ea"/>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r" latinLnBrk="0">
              <a:defRPr/>
            </a:pPr>
            <a:r>
              <a:rPr lang="en-US" altLang="ko-KR" sz="1000" kern="0">
                <a:solidFill>
                  <a:srgbClr val="000000"/>
                </a:solidFill>
              </a:rPr>
              <a:t>* </a:t>
            </a:r>
            <a:r>
              <a:rPr lang="ko-KR" altLang="en-US" sz="1000" kern="0">
                <a:solidFill>
                  <a:prstClr val="black"/>
                </a:solidFill>
              </a:rPr>
              <a:t>전체 소비채널 평균 대비 더 많이 언급되는 연관 쇼핑이슈 </a:t>
            </a:r>
            <a:r>
              <a:rPr lang="en-US" altLang="ko-KR" sz="1000" kern="0">
                <a:solidFill>
                  <a:prstClr val="black"/>
                </a:solidFill>
              </a:rPr>
              <a:t>Top 10</a:t>
            </a:r>
            <a:endParaRPr lang="ko-KR" altLang="en-US" sz="1000" kern="0">
              <a:solidFill>
                <a:prstClr val="black"/>
              </a:solidFill>
            </a:endParaRPr>
          </a:p>
        </p:txBody>
      </p:sp>
      <p:graphicFrame>
        <p:nvGraphicFramePr>
          <p:cNvPr id="28" name="표 27"/>
          <p:cNvGraphicFramePr>
            <a:graphicFrameLocks noGrp="1"/>
          </p:cNvGraphicFramePr>
          <p:nvPr>
            <p:extLst>
              <p:ext uri="{D42A27DB-BD31-4B8C-83A1-F6EECF244321}">
                <p14:modId xmlns:p14="http://schemas.microsoft.com/office/powerpoint/2010/main" val="1604192518"/>
              </p:ext>
            </p:extLst>
          </p:nvPr>
        </p:nvGraphicFramePr>
        <p:xfrm>
          <a:off x="8353840" y="3614827"/>
          <a:ext cx="717343" cy="2159000"/>
        </p:xfrm>
        <a:graphic>
          <a:graphicData uri="http://schemas.openxmlformats.org/drawingml/2006/table">
            <a:tbl>
              <a:tblPr/>
              <a:tblGrid>
                <a:gridCol w="717343"/>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구경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무료</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기념품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프로모션</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선착순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시연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오픈행사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추천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0" name="표 29"/>
          <p:cNvGraphicFramePr>
            <a:graphicFrameLocks noGrp="1"/>
          </p:cNvGraphicFramePr>
          <p:nvPr>
            <p:extLst>
              <p:ext uri="{D42A27DB-BD31-4B8C-83A1-F6EECF244321}">
                <p14:modId xmlns:p14="http://schemas.microsoft.com/office/powerpoint/2010/main" val="2268743774"/>
              </p:ext>
            </p:extLst>
          </p:nvPr>
        </p:nvGraphicFramePr>
        <p:xfrm>
          <a:off x="4572000" y="3614827"/>
          <a:ext cx="864672" cy="215900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추천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포인트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사은품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지름신</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최저가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빅세일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특가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1" name="표 30"/>
          <p:cNvGraphicFramePr>
            <a:graphicFrameLocks noGrp="1"/>
          </p:cNvGraphicFramePr>
          <p:nvPr>
            <p:extLst>
              <p:ext uri="{D42A27DB-BD31-4B8C-83A1-F6EECF244321}">
                <p14:modId xmlns:p14="http://schemas.microsoft.com/office/powerpoint/2010/main" val="4032813505"/>
              </p:ext>
            </p:extLst>
          </p:nvPr>
        </p:nvGraphicFramePr>
        <p:xfrm>
          <a:off x="5532057" y="3614827"/>
          <a:ext cx="864672" cy="215900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적립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할인쿠폰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상품권</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패밀리세일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멤버십</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캐시백</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en-US" sz="1000" u="none" strike="noStrike" kern="1200">
                          <a:solidFill>
                            <a:schemeClr val="dk1"/>
                          </a:solidFill>
                          <a:latin typeface="+mn-lt"/>
                          <a:ea typeface="+mn-ea"/>
                          <a:cs typeface="+mn-cs"/>
                        </a:rPr>
                        <a:t>ok</a:t>
                      </a:r>
                      <a:r>
                        <a:rPr lang="ko-KR" altLang="en-US" sz="1000" u="none" strike="noStrike" kern="1200">
                          <a:solidFill>
                            <a:schemeClr val="dk1"/>
                          </a:solidFill>
                          <a:latin typeface="+mn-lt"/>
                          <a:ea typeface="+mn-ea"/>
                          <a:cs typeface="+mn-cs"/>
                        </a:rPr>
                        <a:t>캐시백</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en-US" altLang="ko-KR" sz="1000" u="none" strike="noStrike" kern="1200">
                          <a:solidFill>
                            <a:schemeClr val="dk1"/>
                          </a:solidFill>
                          <a:latin typeface="+mn-lt"/>
                          <a:ea typeface="+mn-ea"/>
                          <a:cs typeface="+mn-cs"/>
                        </a:rPr>
                        <a:t>1+1</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2" name="표 31"/>
          <p:cNvGraphicFramePr>
            <a:graphicFrameLocks noGrp="1"/>
          </p:cNvGraphicFramePr>
          <p:nvPr>
            <p:extLst>
              <p:ext uri="{D42A27DB-BD31-4B8C-83A1-F6EECF244321}">
                <p14:modId xmlns:p14="http://schemas.microsoft.com/office/powerpoint/2010/main" val="3312656938"/>
              </p:ext>
            </p:extLst>
          </p:nvPr>
        </p:nvGraphicFramePr>
        <p:xfrm>
          <a:off x="6396205" y="3614827"/>
          <a:ext cx="864672" cy="225425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패밀리세일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포인트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블랙프라이데이</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지름신</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최저가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할인쿠폰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p:cNvSpPr txBox="1"/>
          <p:nvPr/>
        </p:nvSpPr>
        <p:spPr>
          <a:xfrm>
            <a:off x="4563470"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마트</a:t>
            </a:r>
            <a:endParaRPr lang="en-US" altLang="ko-KR"/>
          </a:p>
        </p:txBody>
      </p:sp>
      <p:sp>
        <p:nvSpPr>
          <p:cNvPr id="34" name="TextBox 33"/>
          <p:cNvSpPr txBox="1"/>
          <p:nvPr/>
        </p:nvSpPr>
        <p:spPr>
          <a:xfrm>
            <a:off x="5445568"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매장</a:t>
            </a:r>
            <a:endParaRPr lang="en-US" altLang="ko-KR"/>
          </a:p>
        </p:txBody>
      </p:sp>
      <p:sp>
        <p:nvSpPr>
          <p:cNvPr id="35" name="TextBox 34"/>
          <p:cNvSpPr txBox="1"/>
          <p:nvPr/>
        </p:nvSpPr>
        <p:spPr>
          <a:xfrm>
            <a:off x="6363670"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백화점</a:t>
            </a:r>
            <a:endParaRPr lang="en-US" altLang="ko-KR"/>
          </a:p>
        </p:txBody>
      </p:sp>
      <p:sp>
        <p:nvSpPr>
          <p:cNvPr id="36" name="TextBox 35"/>
          <p:cNvSpPr txBox="1"/>
          <p:nvPr/>
        </p:nvSpPr>
        <p:spPr>
          <a:xfrm>
            <a:off x="7257583"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아울렛</a:t>
            </a:r>
            <a:endParaRPr lang="en-US" altLang="ko-KR"/>
          </a:p>
        </p:txBody>
      </p:sp>
      <p:sp>
        <p:nvSpPr>
          <p:cNvPr id="37" name="TextBox 36"/>
          <p:cNvSpPr txBox="1"/>
          <p:nvPr/>
        </p:nvSpPr>
        <p:spPr>
          <a:xfrm>
            <a:off x="8172400" y="3068960"/>
            <a:ext cx="900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solidFill>
                  <a:srgbClr val="C00000"/>
                </a:solidFill>
              </a:rPr>
              <a:t>복합쇼핑몰</a:t>
            </a:r>
            <a:endParaRPr lang="en-US" altLang="ko-KR">
              <a:solidFill>
                <a:srgbClr val="C00000"/>
              </a:solidFill>
            </a:endParaRPr>
          </a:p>
        </p:txBody>
      </p:sp>
      <p:cxnSp>
        <p:nvCxnSpPr>
          <p:cNvPr id="38" name="직선 연결선 37"/>
          <p:cNvCxnSpPr/>
          <p:nvPr/>
        </p:nvCxnSpPr>
        <p:spPr>
          <a:xfrm flipH="1">
            <a:off x="5416218" y="3592514"/>
            <a:ext cx="0" cy="2196000"/>
          </a:xfrm>
          <a:prstGeom prst="line">
            <a:avLst/>
          </a:prstGeom>
          <a:noFill/>
          <a:ln w="9525" cap="flat" cmpd="sng" algn="ctr">
            <a:solidFill>
              <a:sysClr val="window" lastClr="FFFFFF">
                <a:lumMod val="75000"/>
              </a:sysClr>
            </a:solidFill>
            <a:prstDash val="solid"/>
          </a:ln>
        </p:spPr>
      </p:cxnSp>
      <p:cxnSp>
        <p:nvCxnSpPr>
          <p:cNvPr id="39" name="직선 연결선 38"/>
          <p:cNvCxnSpPr/>
          <p:nvPr/>
        </p:nvCxnSpPr>
        <p:spPr>
          <a:xfrm flipH="1">
            <a:off x="6330009" y="3592514"/>
            <a:ext cx="0" cy="2196000"/>
          </a:xfrm>
          <a:prstGeom prst="line">
            <a:avLst/>
          </a:prstGeom>
          <a:noFill/>
          <a:ln w="9525" cap="flat" cmpd="sng" algn="ctr">
            <a:solidFill>
              <a:sysClr val="window" lastClr="FFFFFF">
                <a:lumMod val="75000"/>
              </a:sysClr>
            </a:solidFill>
            <a:prstDash val="solid"/>
          </a:ln>
        </p:spPr>
      </p:cxnSp>
      <p:cxnSp>
        <p:nvCxnSpPr>
          <p:cNvPr id="40" name="직선 연결선 39"/>
          <p:cNvCxnSpPr/>
          <p:nvPr/>
        </p:nvCxnSpPr>
        <p:spPr>
          <a:xfrm flipH="1">
            <a:off x="7248670" y="3592514"/>
            <a:ext cx="0" cy="2196000"/>
          </a:xfrm>
          <a:prstGeom prst="line">
            <a:avLst/>
          </a:prstGeom>
          <a:noFill/>
          <a:ln w="9525" cap="flat" cmpd="sng" algn="ctr">
            <a:solidFill>
              <a:sysClr val="window" lastClr="FFFFFF">
                <a:lumMod val="75000"/>
              </a:sysClr>
            </a:solidFill>
            <a:prstDash val="solid"/>
          </a:ln>
        </p:spPr>
      </p:cxnSp>
      <p:cxnSp>
        <p:nvCxnSpPr>
          <p:cNvPr id="41" name="직선 연결선 40"/>
          <p:cNvCxnSpPr/>
          <p:nvPr/>
        </p:nvCxnSpPr>
        <p:spPr>
          <a:xfrm flipH="1">
            <a:off x="8234469" y="3592514"/>
            <a:ext cx="0" cy="2196000"/>
          </a:xfrm>
          <a:prstGeom prst="line">
            <a:avLst/>
          </a:prstGeom>
          <a:noFill/>
          <a:ln w="9525" cap="flat" cmpd="sng" algn="ctr">
            <a:solidFill>
              <a:sysClr val="window" lastClr="FFFFFF">
                <a:lumMod val="75000"/>
              </a:sysClr>
            </a:solidFill>
            <a:prstDash val="solid"/>
          </a:ln>
        </p:spPr>
      </p:cxnSp>
      <p:graphicFrame>
        <p:nvGraphicFramePr>
          <p:cNvPr id="42" name="표 41"/>
          <p:cNvGraphicFramePr>
            <a:graphicFrameLocks noGrp="1"/>
          </p:cNvGraphicFramePr>
          <p:nvPr>
            <p:extLst>
              <p:ext uri="{D42A27DB-BD31-4B8C-83A1-F6EECF244321}">
                <p14:modId xmlns:p14="http://schemas.microsoft.com/office/powerpoint/2010/main" val="1172520143"/>
              </p:ext>
            </p:extLst>
          </p:nvPr>
        </p:nvGraphicFramePr>
        <p:xfrm>
          <a:off x="7342499" y="3614827"/>
          <a:ext cx="872092" cy="2254250"/>
        </p:xfrm>
        <a:graphic>
          <a:graphicData uri="http://schemas.openxmlformats.org/drawingml/2006/table">
            <a:tbl>
              <a:tblPr/>
              <a:tblGrid>
                <a:gridCol w="87209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구경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추가할인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쿠폰북</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반값</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블랙프라이데이</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균일가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08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2792162"/>
            <a:ext cx="5060930" cy="3373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126922" y="6063099"/>
            <a:ext cx="4013030" cy="246221"/>
          </a:xfrm>
          <a:prstGeom prst="rect">
            <a:avLst/>
          </a:prstGeom>
          <a:noFill/>
        </p:spPr>
        <p:txBody>
          <a:bodyPr wrap="square" rtlCol="0">
            <a:spAutoFit/>
          </a:bodyPr>
          <a:lstStyle>
            <a:defPPr>
              <a:defRPr lang="ko-KR"/>
            </a:defPPr>
            <a:lvl1pPr marL="0" indent="0" algn="ctr" defTabSz="914400" rtl="0" eaLnBrk="1" latinLnBrk="1" hangingPunct="1">
              <a:buFont typeface="Arial" panose="020B0604020202020204" pitchFamily="34" charset="0"/>
              <a:buNone/>
              <a:defRPr sz="700" b="0" kern="1200">
                <a:solidFill>
                  <a:schemeClr val="bg1">
                    <a:lumMod val="65000"/>
                  </a:schemeClr>
                </a:solidFill>
                <a:latin typeface="+mn-ea"/>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r" latinLnBrk="0">
              <a:defRPr/>
            </a:pPr>
            <a:r>
              <a:rPr lang="en-US" altLang="ko-KR" sz="1000" kern="0">
                <a:solidFill>
                  <a:srgbClr val="000000"/>
                </a:solidFill>
              </a:rPr>
              <a:t>* </a:t>
            </a:r>
            <a:r>
              <a:rPr lang="en-US" altLang="ko-KR" sz="1000" kern="0" smtClean="0">
                <a:solidFill>
                  <a:prstClr val="black"/>
                </a:solidFill>
              </a:rPr>
              <a:t>‘</a:t>
            </a:r>
            <a:r>
              <a:rPr lang="ko-KR" altLang="en-US" sz="1000" kern="0" smtClean="0">
                <a:solidFill>
                  <a:prstClr val="black"/>
                </a:solidFill>
              </a:rPr>
              <a:t>구경</a:t>
            </a:r>
            <a:r>
              <a:rPr lang="en-US" altLang="ko-KR" sz="1000" kern="0" smtClean="0">
                <a:solidFill>
                  <a:prstClr val="black"/>
                </a:solidFill>
              </a:rPr>
              <a:t>’</a:t>
            </a:r>
            <a:r>
              <a:rPr lang="ko-KR" altLang="en-US" sz="1000" kern="0" smtClean="0">
                <a:solidFill>
                  <a:prstClr val="black"/>
                </a:solidFill>
              </a:rPr>
              <a:t>부터 시계방향 순으로 소비요인 관련 언급량이 많음</a:t>
            </a:r>
            <a:endParaRPr lang="ko-KR" altLang="en-US" sz="1000" kern="0">
              <a:solidFill>
                <a:prstClr val="black"/>
              </a:solidFill>
            </a:endParaRPr>
          </a:p>
        </p:txBody>
      </p:sp>
    </p:spTree>
    <p:extLst>
      <p:ext uri="{BB962C8B-B14F-4D97-AF65-F5344CB8AC3E}">
        <p14:creationId xmlns:p14="http://schemas.microsoft.com/office/powerpoint/2010/main" val="93700960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대부분의 장소에서 부부와 아이 등 가족 관계 요인들이 주로 나타나지만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은 특징적으로 친구와의 약속</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커플의 데이트</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관광객</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외국인</a:t>
            </a:r>
            <a:r>
              <a:rPr lang="ko-KR" altLang="en-US" sz="1600" spc="50" smtClean="0">
                <a:ln>
                  <a:solidFill>
                    <a:prstClr val="black">
                      <a:alpha val="20000"/>
                    </a:prstClr>
                  </a:solidFill>
                </a:ln>
                <a:solidFill>
                  <a:srgbClr val="000000"/>
                </a:solidFill>
                <a:latin typeface="NOVA Bold"/>
                <a:ea typeface="NOVA Bold"/>
                <a:cs typeface="Arial" pitchFamily="34" charset="0"/>
              </a:rPr>
              <a:t>들이 상대적으로 많이 찾아오는 장소</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fr-FR" altLang="ko-KR" sz="1000">
              <a:solidFill>
                <a:srgbClr val="000000"/>
              </a:solidFill>
              <a:cs typeface="나눔바른고딕OTF UltraLight"/>
            </a:endParaRPr>
          </a:p>
        </p:txBody>
      </p:sp>
      <p:sp>
        <p:nvSpPr>
          <p:cNvPr id="9" name="TextBox 8"/>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소비채널 간 대상 키워드 비교</a:t>
            </a:r>
            <a:endParaRPr lang="en-US" altLang="ko-KR" sz="1400" spc="-60">
              <a:solidFill>
                <a:srgbClr val="000000">
                  <a:lumMod val="65000"/>
                  <a:lumOff val="35000"/>
                </a:srgbClr>
              </a:solidFill>
              <a:latin typeface="NOVA Bold"/>
              <a:ea typeface="NOVA Bold"/>
            </a:endParaRPr>
          </a:p>
        </p:txBody>
      </p:sp>
      <p:pic>
        <p:nvPicPr>
          <p:cNvPr id="839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2596877"/>
            <a:ext cx="5353928" cy="356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5" name="표 44"/>
          <p:cNvGraphicFramePr>
            <a:graphicFrameLocks noGrp="1"/>
          </p:cNvGraphicFramePr>
          <p:nvPr>
            <p:extLst>
              <p:ext uri="{D42A27DB-BD31-4B8C-83A1-F6EECF244321}">
                <p14:modId xmlns:p14="http://schemas.microsoft.com/office/powerpoint/2010/main" val="2187365449"/>
              </p:ext>
            </p:extLst>
          </p:nvPr>
        </p:nvGraphicFramePr>
        <p:xfrm>
          <a:off x="4463451" y="2596877"/>
          <a:ext cx="4501037" cy="3598713"/>
        </p:xfrm>
        <a:graphic>
          <a:graphicData uri="http://schemas.openxmlformats.org/drawingml/2006/table">
            <a:tbl>
              <a:tblPr/>
              <a:tblGrid>
                <a:gridCol w="228807"/>
                <a:gridCol w="687560"/>
                <a:gridCol w="597445"/>
                <a:gridCol w="597445"/>
                <a:gridCol w="597445"/>
                <a:gridCol w="597445"/>
                <a:gridCol w="690834"/>
                <a:gridCol w="504056"/>
              </a:tblGrid>
              <a:tr h="443028">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sz="1200" u="none" strike="noStrike" smtClean="0">
                          <a:latin typeface="NOVA Bold" panose="00000800000000000000" pitchFamily="2" charset="-127"/>
                          <a:ea typeface="NOVA Bold" panose="00000800000000000000" pitchFamily="2" charset="-127"/>
                        </a:rPr>
                        <a:t>No</a:t>
                      </a:r>
                      <a:endParaRPr lang="en-US" sz="1200" b="1"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smtClean="0">
                          <a:latin typeface="NOVA Bold" panose="00000800000000000000" pitchFamily="2" charset="-127"/>
                          <a:ea typeface="NOVA Bold" panose="00000800000000000000" pitchFamily="2" charset="-127"/>
                        </a:rPr>
                        <a:t>키워드</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매장</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마트</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백화점</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smtClean="0">
                          <a:latin typeface="NOVA Bold" panose="00000800000000000000" pitchFamily="2" charset="-127"/>
                          <a:ea typeface="NOVA Bold" panose="00000800000000000000" pitchFamily="2" charset="-127"/>
                        </a:rPr>
                        <a:t>아울렛</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a:solidFill>
                            <a:srgbClr val="C00000"/>
                          </a:solidFill>
                          <a:latin typeface="NOVA Bold" panose="00000800000000000000" pitchFamily="2" charset="-127"/>
                          <a:ea typeface="NOVA Bold" panose="00000800000000000000" pitchFamily="2" charset="-127"/>
                        </a:rPr>
                        <a:t>복합쇼핑몰</a:t>
                      </a:r>
                      <a:endParaRPr lang="ko-KR" altLang="en-US" sz="1100" b="0" i="0" u="none" strike="noStrike">
                        <a:solidFill>
                          <a:srgbClr val="C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smtClean="0">
                          <a:latin typeface="NOVA Bold" panose="00000800000000000000" pitchFamily="2" charset="-127"/>
                          <a:ea typeface="NOVA Bold" panose="00000800000000000000" pitchFamily="2" charset="-127"/>
                        </a:rPr>
                        <a:t>평균</a:t>
                      </a:r>
                      <a:endParaRPr lang="ko-KR" altLang="en-US" sz="11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가족</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19.6%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2</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아이</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21.1%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24.1%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3</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친구</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8.2%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11.5%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4</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부부</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9.9%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8.1%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5</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혼자</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6</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커플</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6.6%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7</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언니</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8</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노인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9</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동료</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10</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오빠</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3.8%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11</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동생</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12</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관광객</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2.6%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13</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지인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14</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외국인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2.1%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15</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자녀</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직사각형 49"/>
          <p:cNvSpPr/>
          <p:nvPr/>
        </p:nvSpPr>
        <p:spPr>
          <a:xfrm>
            <a:off x="4427984" y="5319240"/>
            <a:ext cx="4536504" cy="25200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
        <p:nvSpPr>
          <p:cNvPr id="52" name="직사각형 51"/>
          <p:cNvSpPr/>
          <p:nvPr/>
        </p:nvSpPr>
        <p:spPr>
          <a:xfrm>
            <a:off x="4427984" y="5751288"/>
            <a:ext cx="4536504" cy="25200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Tree>
    <p:extLst>
      <p:ext uri="{BB962C8B-B14F-4D97-AF65-F5344CB8AC3E}">
        <p14:creationId xmlns:p14="http://schemas.microsoft.com/office/powerpoint/2010/main" val="33380698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C00000"/>
                </a:solidFill>
                <a:latin typeface="NOVA Bold"/>
                <a:ea typeface="NOVA Bold"/>
                <a:cs typeface="Arial" pitchFamily="34" charset="0"/>
              </a:rPr>
              <a:t>제주도를 방문하는 젊은 여성고객이 증가하는 추세에서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한 장소에서 먹고 체험하고 구경할 수 있는 형태의 복합쇼핑몰이</a:t>
            </a:r>
            <a:r>
              <a:rPr lang="ko-KR" altLang="en-US"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7030A0"/>
                </a:solidFill>
                <a:latin typeface="NOVA Bold"/>
                <a:ea typeface="NOVA Bold"/>
                <a:cs typeface="Arial" pitchFamily="34" charset="0"/>
              </a:rPr>
              <a:t>내국인 관광객</a:t>
            </a:r>
            <a:r>
              <a:rPr lang="en-US" altLang="ko-KR" sz="1600" spc="50" smtClean="0">
                <a:ln>
                  <a:solidFill>
                    <a:prstClr val="black">
                      <a:alpha val="20000"/>
                    </a:prstClr>
                  </a:solidFill>
                </a:ln>
                <a:solidFill>
                  <a:srgbClr val="7030A0"/>
                </a:solidFill>
                <a:latin typeface="NOVA Bold"/>
                <a:ea typeface="NOVA Bold"/>
                <a:cs typeface="Arial" pitchFamily="34" charset="0"/>
              </a:rPr>
              <a:t>/ </a:t>
            </a:r>
            <a:r>
              <a:rPr lang="ko-KR" altLang="en-US" sz="1600" spc="50" smtClean="0">
                <a:ln>
                  <a:solidFill>
                    <a:prstClr val="black">
                      <a:alpha val="20000"/>
                    </a:prstClr>
                  </a:solidFill>
                </a:ln>
                <a:solidFill>
                  <a:srgbClr val="7030A0"/>
                </a:solidFill>
                <a:latin typeface="NOVA Bold"/>
                <a:ea typeface="NOVA Bold"/>
                <a:cs typeface="Arial" pitchFamily="34" charset="0"/>
              </a:rPr>
              <a:t>중국인 관광객 모두를 붙잡을 수 있을 것으로 기대</a:t>
            </a:r>
            <a:endParaRPr lang="en-US" altLang="ko-KR" sz="1600" spc="50" smtClean="0">
              <a:ln>
                <a:solidFill>
                  <a:prstClr val="black">
                    <a:alpha val="20000"/>
                  </a:prstClr>
                </a:solidFill>
              </a:ln>
              <a:solidFill>
                <a:srgbClr val="7030A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400110"/>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a:p>
            <a:r>
              <a:rPr lang="ko-KR" altLang="en-US" sz="1000" smtClean="0">
                <a:solidFill>
                  <a:srgbClr val="000000"/>
                </a:solidFill>
                <a:cs typeface="나눔바른고딕OTF UltraLight"/>
              </a:rPr>
              <a:t>주</a:t>
            </a:r>
            <a:r>
              <a:rPr lang="en-US" altLang="ko-KR" sz="1000" smtClean="0">
                <a:solidFill>
                  <a:srgbClr val="000000"/>
                </a:solidFill>
                <a:cs typeface="나눔바른고딕OTF UltraLight"/>
              </a:rPr>
              <a:t>2) </a:t>
            </a:r>
            <a:r>
              <a:rPr lang="ko-KR" altLang="en-US" sz="1000" smtClean="0">
                <a:solidFill>
                  <a:srgbClr val="000000"/>
                </a:solidFill>
                <a:cs typeface="나눔바른고딕OTF UltraLight"/>
              </a:rPr>
              <a:t>각 타겟이 언급하는 오프라인 소비채널 비중 중에서 복합쇼핑몰이 차지하는 비중</a:t>
            </a:r>
            <a:r>
              <a:rPr lang="en-US" altLang="ko-KR" sz="1000" smtClean="0">
                <a:solidFill>
                  <a:srgbClr val="000000"/>
                </a:solidFill>
                <a:cs typeface="나눔바른고딕OTF UltraLight"/>
              </a:rPr>
              <a:t>(%)</a:t>
            </a:r>
            <a:endParaRPr lang="fr-FR" altLang="ko-KR" sz="1000">
              <a:solidFill>
                <a:srgbClr val="000000"/>
              </a:solidFill>
              <a:cs typeface="나눔바른고딕OTF UltraLight"/>
            </a:endParaRPr>
          </a:p>
        </p:txBody>
      </p:sp>
      <p:sp>
        <p:nvSpPr>
          <p:cNvPr id="9" name="TextBox 8"/>
          <p:cNvSpPr txBox="1"/>
          <p:nvPr/>
        </p:nvSpPr>
        <p:spPr>
          <a:xfrm>
            <a:off x="344798" y="2276872"/>
            <a:ext cx="4803265"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타겟별 소비채널 중 </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복합쇼핑몰</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 </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언급 비중 </a:t>
            </a:r>
            <a:endParaRPr lang="en-US" altLang="ko-KR" sz="1400" spc="-60">
              <a:solidFill>
                <a:srgbClr val="000000">
                  <a:lumMod val="65000"/>
                  <a:lumOff val="35000"/>
                </a:srgbClr>
              </a:solidFill>
              <a:latin typeface="NOVA Bold"/>
              <a:ea typeface="NOVA Bold"/>
            </a:endParaRPr>
          </a:p>
        </p:txBody>
      </p:sp>
      <p:graphicFrame>
        <p:nvGraphicFramePr>
          <p:cNvPr id="27" name="차트 26"/>
          <p:cNvGraphicFramePr/>
          <p:nvPr>
            <p:extLst>
              <p:ext uri="{D42A27DB-BD31-4B8C-83A1-F6EECF244321}">
                <p14:modId xmlns:p14="http://schemas.microsoft.com/office/powerpoint/2010/main" val="3602967501"/>
              </p:ext>
            </p:extLst>
          </p:nvPr>
        </p:nvGraphicFramePr>
        <p:xfrm>
          <a:off x="323528" y="3118194"/>
          <a:ext cx="2088232" cy="18144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차트 27"/>
          <p:cNvGraphicFramePr/>
          <p:nvPr>
            <p:extLst>
              <p:ext uri="{D42A27DB-BD31-4B8C-83A1-F6EECF244321}">
                <p14:modId xmlns:p14="http://schemas.microsoft.com/office/powerpoint/2010/main" val="1922635771"/>
              </p:ext>
            </p:extLst>
          </p:nvPr>
        </p:nvGraphicFramePr>
        <p:xfrm>
          <a:off x="3379917" y="3118194"/>
          <a:ext cx="1944216" cy="18144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차트 29"/>
          <p:cNvGraphicFramePr/>
          <p:nvPr>
            <p:extLst>
              <p:ext uri="{D42A27DB-BD31-4B8C-83A1-F6EECF244321}">
                <p14:modId xmlns:p14="http://schemas.microsoft.com/office/powerpoint/2010/main" val="2156713679"/>
              </p:ext>
            </p:extLst>
          </p:nvPr>
        </p:nvGraphicFramePr>
        <p:xfrm>
          <a:off x="5436096" y="3118194"/>
          <a:ext cx="3816424" cy="181443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p:cNvSpPr txBox="1"/>
          <p:nvPr/>
        </p:nvSpPr>
        <p:spPr>
          <a:xfrm>
            <a:off x="866641" y="4791242"/>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prstClr val="white">
                    <a:lumMod val="50000"/>
                  </a:prstClr>
                </a:solidFill>
              </a:rPr>
              <a:t>남성</a:t>
            </a:r>
          </a:p>
        </p:txBody>
      </p:sp>
      <p:sp>
        <p:nvSpPr>
          <p:cNvPr id="32" name="TextBox 31"/>
          <p:cNvSpPr txBox="1"/>
          <p:nvPr/>
        </p:nvSpPr>
        <p:spPr>
          <a:xfrm>
            <a:off x="1462583" y="4791241"/>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srgbClr val="615E9C"/>
                </a:solidFill>
              </a:rPr>
              <a:t>여성</a:t>
            </a:r>
          </a:p>
        </p:txBody>
      </p:sp>
      <p:sp>
        <p:nvSpPr>
          <p:cNvPr id="33" name="TextBox 32"/>
          <p:cNvSpPr txBox="1"/>
          <p:nvPr/>
        </p:nvSpPr>
        <p:spPr>
          <a:xfrm>
            <a:off x="3858974" y="4781303"/>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prstClr val="white">
                    <a:lumMod val="50000"/>
                  </a:prstClr>
                </a:solidFill>
              </a:rPr>
              <a:t>기혼</a:t>
            </a:r>
          </a:p>
        </p:txBody>
      </p:sp>
      <p:sp>
        <p:nvSpPr>
          <p:cNvPr id="34" name="TextBox 33"/>
          <p:cNvSpPr txBox="1"/>
          <p:nvPr/>
        </p:nvSpPr>
        <p:spPr>
          <a:xfrm>
            <a:off x="4454916" y="4781302"/>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srgbClr val="615E9C"/>
                </a:solidFill>
              </a:rPr>
              <a:t>미혼</a:t>
            </a:r>
          </a:p>
        </p:txBody>
      </p:sp>
      <p:sp>
        <p:nvSpPr>
          <p:cNvPr id="35" name="TextBox 34"/>
          <p:cNvSpPr txBox="1"/>
          <p:nvPr/>
        </p:nvSpPr>
        <p:spPr>
          <a:xfrm>
            <a:off x="6145538" y="4781303"/>
            <a:ext cx="5229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10</a:t>
            </a:r>
            <a:r>
              <a:rPr lang="ko-KR" altLang="en-US" sz="1200" kern="0" smtClean="0">
                <a:solidFill>
                  <a:prstClr val="white">
                    <a:lumMod val="50000"/>
                  </a:prstClr>
                </a:solidFill>
              </a:rPr>
              <a:t>대</a:t>
            </a:r>
          </a:p>
        </p:txBody>
      </p:sp>
      <p:sp>
        <p:nvSpPr>
          <p:cNvPr id="36" name="TextBox 35"/>
          <p:cNvSpPr txBox="1"/>
          <p:nvPr/>
        </p:nvSpPr>
        <p:spPr>
          <a:xfrm>
            <a:off x="6732240" y="4781302"/>
            <a:ext cx="5229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20</a:t>
            </a:r>
            <a:r>
              <a:rPr lang="ko-KR" altLang="en-US" sz="1200" kern="0" smtClean="0">
                <a:solidFill>
                  <a:prstClr val="white">
                    <a:lumMod val="50000"/>
                  </a:prstClr>
                </a:solidFill>
              </a:rPr>
              <a:t>대</a:t>
            </a:r>
          </a:p>
        </p:txBody>
      </p:sp>
      <p:sp>
        <p:nvSpPr>
          <p:cNvPr id="37" name="TextBox 36"/>
          <p:cNvSpPr txBox="1"/>
          <p:nvPr/>
        </p:nvSpPr>
        <p:spPr>
          <a:xfrm>
            <a:off x="7236296" y="4781303"/>
            <a:ext cx="835485"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srgbClr val="615E9C"/>
                </a:solidFill>
              </a:rPr>
              <a:t>20~30</a:t>
            </a:r>
            <a:r>
              <a:rPr lang="ko-KR" altLang="en-US" sz="1200" kern="0" smtClean="0">
                <a:solidFill>
                  <a:srgbClr val="615E9C"/>
                </a:solidFill>
              </a:rPr>
              <a:t>대</a:t>
            </a:r>
          </a:p>
        </p:txBody>
      </p:sp>
      <p:sp>
        <p:nvSpPr>
          <p:cNvPr id="38" name="TextBox 37"/>
          <p:cNvSpPr txBox="1"/>
          <p:nvPr/>
        </p:nvSpPr>
        <p:spPr>
          <a:xfrm>
            <a:off x="7977990" y="4781302"/>
            <a:ext cx="835485"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30~40</a:t>
            </a:r>
            <a:r>
              <a:rPr lang="ko-KR" altLang="en-US" sz="1200" kern="0" smtClean="0">
                <a:solidFill>
                  <a:prstClr val="white">
                    <a:lumMod val="50000"/>
                  </a:prstClr>
                </a:solidFill>
              </a:rPr>
              <a:t>대</a:t>
            </a:r>
          </a:p>
        </p:txBody>
      </p:sp>
      <p:sp>
        <p:nvSpPr>
          <p:cNvPr id="39" name="직사각형 38"/>
          <p:cNvSpPr/>
          <p:nvPr/>
        </p:nvSpPr>
        <p:spPr>
          <a:xfrm>
            <a:off x="827385"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성별</a:t>
            </a:r>
          </a:p>
        </p:txBody>
      </p:sp>
      <p:sp>
        <p:nvSpPr>
          <p:cNvPr id="40" name="직사각형 39"/>
          <p:cNvSpPr/>
          <p:nvPr/>
        </p:nvSpPr>
        <p:spPr>
          <a:xfrm>
            <a:off x="3926164"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결혼여부</a:t>
            </a:r>
          </a:p>
        </p:txBody>
      </p:sp>
      <p:sp>
        <p:nvSpPr>
          <p:cNvPr id="41" name="직사각형 40"/>
          <p:cNvSpPr/>
          <p:nvPr/>
        </p:nvSpPr>
        <p:spPr>
          <a:xfrm>
            <a:off x="6846439"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연령대</a:t>
            </a:r>
          </a:p>
        </p:txBody>
      </p:sp>
      <p:cxnSp>
        <p:nvCxnSpPr>
          <p:cNvPr id="42" name="직선 연결선 41"/>
          <p:cNvCxnSpPr/>
          <p:nvPr/>
        </p:nvCxnSpPr>
        <p:spPr>
          <a:xfrm>
            <a:off x="343207" y="5141723"/>
            <a:ext cx="8640960" cy="0"/>
          </a:xfrm>
          <a:prstGeom prst="line">
            <a:avLst/>
          </a:prstGeom>
          <a:noFill/>
          <a:ln w="9525" cap="flat" cmpd="sng" algn="ctr">
            <a:solidFill>
              <a:sysClr val="window" lastClr="FFFFFF">
                <a:lumMod val="75000"/>
              </a:sysClr>
            </a:solidFill>
            <a:prstDash val="solid"/>
          </a:ln>
        </p:spPr>
      </p:cxnSp>
      <p:sp>
        <p:nvSpPr>
          <p:cNvPr id="43" name="이등변 삼각형 42"/>
          <p:cNvSpPr/>
          <p:nvPr/>
        </p:nvSpPr>
        <p:spPr>
          <a:xfrm flipV="1">
            <a:off x="3346071" y="5141722"/>
            <a:ext cx="2059168" cy="231494"/>
          </a:xfrm>
          <a:prstGeom prst="triangle">
            <a:avLst/>
          </a:prstGeom>
          <a:solidFill>
            <a:sysClr val="window" lastClr="FFFFFF">
              <a:lumMod val="8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mtClean="0">
              <a:solidFill>
                <a:prstClr val="white"/>
              </a:solidFill>
            </a:endParaRPr>
          </a:p>
        </p:txBody>
      </p:sp>
      <p:sp>
        <p:nvSpPr>
          <p:cNvPr id="44" name="모서리가 둥근 직사각형 43"/>
          <p:cNvSpPr/>
          <p:nvPr/>
        </p:nvSpPr>
        <p:spPr>
          <a:xfrm>
            <a:off x="2733362" y="5445224"/>
            <a:ext cx="3566830" cy="813455"/>
          </a:xfrm>
          <a:prstGeom prst="roundRect">
            <a:avLst/>
          </a:prstGeom>
          <a:no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r>
              <a:rPr lang="ko-KR" altLang="en-US" sz="1600" smtClean="0">
                <a:solidFill>
                  <a:srgbClr val="000000"/>
                </a:solidFill>
                <a:latin typeface="NOVA ExtraBold" panose="00000800000000000000" pitchFamily="2" charset="-127"/>
                <a:ea typeface="NOVA ExtraBold" panose="00000800000000000000" pitchFamily="2" charset="-127"/>
              </a:rPr>
              <a:t>복합쇼핑몰 주요 타겟</a:t>
            </a:r>
            <a:r>
              <a:rPr lang="en-US" altLang="ko-KR" smtClean="0">
                <a:solidFill>
                  <a:srgbClr val="000000"/>
                </a:solidFill>
                <a:latin typeface="NOVA ExtraBold" panose="00000800000000000000" pitchFamily="2" charset="-127"/>
                <a:ea typeface="NOVA ExtraBold" panose="00000800000000000000" pitchFamily="2" charset="-127"/>
              </a:rPr>
              <a:t/>
            </a:r>
            <a:br>
              <a:rPr lang="en-US" altLang="ko-KR" smtClean="0">
                <a:solidFill>
                  <a:srgbClr val="000000"/>
                </a:solidFill>
                <a:latin typeface="NOVA ExtraBold" panose="00000800000000000000" pitchFamily="2" charset="-127"/>
                <a:ea typeface="NOVA ExtraBold" panose="00000800000000000000" pitchFamily="2" charset="-127"/>
              </a:rPr>
            </a:br>
            <a:endParaRPr lang="en-US" altLang="ko-KR" sz="1600" smtClean="0">
              <a:solidFill>
                <a:srgbClr val="000000"/>
              </a:solidFill>
              <a:latin typeface="NOVA ExtraBold" panose="00000800000000000000" pitchFamily="2" charset="-127"/>
              <a:ea typeface="NOVA ExtraBold" panose="00000800000000000000" pitchFamily="2" charset="-127"/>
            </a:endParaRPr>
          </a:p>
          <a:p>
            <a:pPr algn="ctr"/>
            <a:r>
              <a:rPr lang="en-US" altLang="ko-KR" sz="1600" smtClean="0">
                <a:solidFill>
                  <a:srgbClr val="000000"/>
                </a:solidFill>
                <a:latin typeface="NOVA ExtraBold" panose="00000800000000000000" pitchFamily="2" charset="-127"/>
                <a:ea typeface="NOVA ExtraBold" panose="00000800000000000000" pitchFamily="2" charset="-127"/>
              </a:rPr>
              <a:t>[2030/ </a:t>
            </a:r>
            <a:r>
              <a:rPr lang="ko-KR" altLang="en-US" sz="1600" smtClean="0">
                <a:solidFill>
                  <a:srgbClr val="000000"/>
                </a:solidFill>
                <a:latin typeface="NOVA ExtraBold" panose="00000800000000000000" pitchFamily="2" charset="-127"/>
                <a:ea typeface="NOVA ExtraBold" panose="00000800000000000000" pitchFamily="2" charset="-127"/>
              </a:rPr>
              <a:t>미혼 </a:t>
            </a:r>
            <a:r>
              <a:rPr lang="en-US" altLang="ko-KR" sz="1600" smtClean="0">
                <a:solidFill>
                  <a:srgbClr val="000000"/>
                </a:solidFill>
                <a:latin typeface="NOVA ExtraBold" panose="00000800000000000000" pitchFamily="2" charset="-127"/>
                <a:ea typeface="NOVA ExtraBold" panose="00000800000000000000" pitchFamily="2" charset="-127"/>
              </a:rPr>
              <a:t>/ </a:t>
            </a:r>
            <a:r>
              <a:rPr lang="ko-KR" altLang="en-US" sz="1600" smtClean="0">
                <a:solidFill>
                  <a:srgbClr val="000000"/>
                </a:solidFill>
                <a:latin typeface="NOVA ExtraBold" panose="00000800000000000000" pitchFamily="2" charset="-127"/>
                <a:ea typeface="NOVA ExtraBold" panose="00000800000000000000" pitchFamily="2" charset="-127"/>
              </a:rPr>
              <a:t>여성</a:t>
            </a:r>
            <a:r>
              <a:rPr lang="en-US" altLang="ko-KR" sz="1600" smtClean="0">
                <a:solidFill>
                  <a:srgbClr val="000000"/>
                </a:solidFill>
                <a:latin typeface="NOVA ExtraBold" panose="00000800000000000000" pitchFamily="2" charset="-127"/>
                <a:ea typeface="NOVA ExtraBold" panose="00000800000000000000" pitchFamily="2" charset="-127"/>
              </a:rPr>
              <a:t>]</a:t>
            </a:r>
          </a:p>
        </p:txBody>
      </p:sp>
    </p:spTree>
    <p:extLst>
      <p:ext uri="{BB962C8B-B14F-4D97-AF65-F5344CB8AC3E}">
        <p14:creationId xmlns:p14="http://schemas.microsoft.com/office/powerpoint/2010/main" val="22626132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smtClean="0">
                <a:ln>
                  <a:solidFill>
                    <a:srgbClr val="333333">
                      <a:alpha val="23000"/>
                    </a:srgbClr>
                  </a:solidFill>
                </a:ln>
                <a:solidFill>
                  <a:srgbClr val="333333"/>
                </a:solidFill>
              </a:rPr>
              <a:t>② </a:t>
            </a:r>
            <a:r>
              <a:rPr lang="ko-KR" altLang="en-US" smtClean="0"/>
              <a:t>공유소비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제주도는 힐링도시로 천연 자연환경을 유지하면서도 제주도민 및 관광객을 효율적으로 유치하기 위해서 요즘 트렌드인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공유소비</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를 접목해볼 필요가 있음</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p:txBody>
      </p:sp>
      <p:pic>
        <p:nvPicPr>
          <p:cNvPr id="2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25606" y="2186463"/>
            <a:ext cx="6966774" cy="414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6432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② </a:t>
            </a:r>
            <a:r>
              <a:rPr lang="ko-KR" altLang="en-US" smtClean="0"/>
              <a:t>공유소비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나눠쓰고 공유하는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공유소비</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트렌드를 제주도에도 적극 활용하여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편리하면서도 친환경적인 여행</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여행을 넘어 일상을 체험 가능하게 하는 </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제주에서 살아보기</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를 일생의 로망으로 부각  </a:t>
            </a:r>
            <a:endParaRPr lang="en-US" altLang="ko-KR" sz="1600" spc="50" smtClean="0">
              <a:ln>
                <a:solidFill>
                  <a:prstClr val="black">
                    <a:alpha val="20000"/>
                  </a:prstClr>
                </a:solidFill>
              </a:ln>
              <a:solidFill>
                <a:srgbClr val="0070C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9" name="직선 연결선 8"/>
          <p:cNvCxnSpPr/>
          <p:nvPr/>
        </p:nvCxnSpPr>
        <p:spPr>
          <a:xfrm flipH="1">
            <a:off x="5313040" y="2349320"/>
            <a:ext cx="0" cy="3960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416496" y="2276912"/>
            <a:ext cx="4680520" cy="360000"/>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en-US" altLang="ko-KR" sz="1400" smtClean="0">
                <a:solidFill>
                  <a:prstClr val="white"/>
                </a:solidFill>
                <a:latin typeface="NOVA Bold" panose="00000800000000000000" pitchFamily="2" charset="-127"/>
                <a:ea typeface="NOVA Bold" panose="00000800000000000000" pitchFamily="2" charset="-127"/>
              </a:rPr>
              <a:t>‘</a:t>
            </a:r>
            <a:r>
              <a:rPr lang="ko-KR" altLang="en-US" sz="1400" smtClean="0">
                <a:solidFill>
                  <a:prstClr val="white"/>
                </a:solidFill>
                <a:latin typeface="NOVA Bold" panose="00000800000000000000" pitchFamily="2" charset="-127"/>
                <a:ea typeface="NOVA Bold" panose="00000800000000000000" pitchFamily="2" charset="-127"/>
              </a:rPr>
              <a:t>공유소비</a:t>
            </a:r>
            <a:r>
              <a:rPr lang="en-US" altLang="ko-KR" sz="1400" smtClean="0">
                <a:solidFill>
                  <a:prstClr val="white"/>
                </a:solidFill>
                <a:latin typeface="NOVA Bold" panose="00000800000000000000" pitchFamily="2" charset="-127"/>
                <a:ea typeface="NOVA Bold" panose="00000800000000000000" pitchFamily="2" charset="-127"/>
              </a:rPr>
              <a:t>’ </a:t>
            </a:r>
            <a:r>
              <a:rPr lang="ko-KR" altLang="en-US" sz="1400" smtClean="0">
                <a:solidFill>
                  <a:prstClr val="white"/>
                </a:solidFill>
                <a:latin typeface="NOVA Bold" panose="00000800000000000000" pitchFamily="2" charset="-127"/>
                <a:ea typeface="NOVA Bold" panose="00000800000000000000" pitchFamily="2" charset="-127"/>
              </a:rPr>
              <a:t>트렌드 속성을 보이는 타겟</a:t>
            </a:r>
          </a:p>
        </p:txBody>
      </p:sp>
      <p:sp>
        <p:nvSpPr>
          <p:cNvPr id="11" name="직사각형 10"/>
          <p:cNvSpPr/>
          <p:nvPr/>
        </p:nvSpPr>
        <p:spPr>
          <a:xfrm>
            <a:off x="416496" y="2709616"/>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누가</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2" name="직사각형 11"/>
          <p:cNvSpPr/>
          <p:nvPr/>
        </p:nvSpPr>
        <p:spPr>
          <a:xfrm>
            <a:off x="416496" y="3573520"/>
            <a:ext cx="1152128" cy="108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무엇을</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3" name="직사각형 12"/>
          <p:cNvSpPr/>
          <p:nvPr/>
        </p:nvSpPr>
        <p:spPr>
          <a:xfrm>
            <a:off x="416496" y="4797424"/>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누구와</a:t>
            </a:r>
            <a:r>
              <a:rPr lang="en-US" altLang="ko-KR" sz="1400" smtClean="0">
                <a:solidFill>
                  <a:prstClr val="white"/>
                </a:solidFill>
                <a:latin typeface="NOVA Bold" panose="00000800000000000000" pitchFamily="2" charset="-127"/>
                <a:ea typeface="NOVA Bold" panose="00000800000000000000" pitchFamily="2" charset="-127"/>
              </a:rPr>
              <a:t>?</a:t>
            </a:r>
          </a:p>
          <a:p>
            <a:pPr algn="ctr"/>
            <a:r>
              <a:rPr lang="ko-KR" altLang="en-US" sz="1400" smtClean="0">
                <a:solidFill>
                  <a:prstClr val="white"/>
                </a:solidFill>
                <a:latin typeface="NOVA Bold" panose="00000800000000000000" pitchFamily="2" charset="-127"/>
                <a:ea typeface="NOVA Bold" panose="00000800000000000000" pitchFamily="2" charset="-127"/>
              </a:rPr>
              <a:t>왜</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4" name="직사각형 13"/>
          <p:cNvSpPr/>
          <p:nvPr/>
        </p:nvSpPr>
        <p:spPr>
          <a:xfrm>
            <a:off x="416496" y="5661328"/>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어디서</a:t>
            </a:r>
            <a:r>
              <a:rPr lang="en-US" altLang="ko-KR" sz="1400" smtClean="0">
                <a:solidFill>
                  <a:prstClr val="white"/>
                </a:solidFill>
                <a:latin typeface="NOVA Bold" panose="00000800000000000000" pitchFamily="2" charset="-127"/>
                <a:ea typeface="NOVA Bold" panose="00000800000000000000" pitchFamily="2" charset="-127"/>
              </a:rPr>
              <a:t>?</a:t>
            </a:r>
          </a:p>
          <a:p>
            <a:pPr algn="ctr"/>
            <a:r>
              <a:rPr lang="ko-KR" altLang="en-US" sz="1400" smtClean="0">
                <a:solidFill>
                  <a:prstClr val="white"/>
                </a:solidFill>
                <a:latin typeface="NOVA Bold" panose="00000800000000000000" pitchFamily="2" charset="-127"/>
                <a:ea typeface="NOVA Bold" panose="00000800000000000000" pitchFamily="2" charset="-127"/>
              </a:rPr>
              <a:t>왜</a:t>
            </a:r>
            <a:r>
              <a:rPr lang="en-US" altLang="ko-KR" sz="1400" smtClean="0">
                <a:solidFill>
                  <a:prstClr val="white"/>
                </a:solidFill>
                <a:latin typeface="NOVA Bold" panose="00000800000000000000" pitchFamily="2" charset="-127"/>
                <a:ea typeface="NOVA Bold" panose="00000800000000000000" pitchFamily="2" charset="-127"/>
              </a:rPr>
              <a:t>?</a:t>
            </a:r>
          </a:p>
        </p:txBody>
      </p:sp>
      <p:sp>
        <p:nvSpPr>
          <p:cNvPr id="15" name="직사각형 14"/>
          <p:cNvSpPr/>
          <p:nvPr/>
        </p:nvSpPr>
        <p:spPr>
          <a:xfrm>
            <a:off x="1712640" y="2709616"/>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87313" indent="-87313">
              <a:buClr>
                <a:prstClr val="white">
                  <a:lumMod val="50000"/>
                </a:prstClr>
              </a:buClr>
            </a:pP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20~30</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대 젊은 여성</a:t>
            </a:r>
          </a:p>
        </p:txBody>
      </p:sp>
      <p:sp>
        <p:nvSpPr>
          <p:cNvPr id="16" name="직사각형 15"/>
          <p:cNvSpPr/>
          <p:nvPr/>
        </p:nvSpPr>
        <p:spPr>
          <a:xfrm>
            <a:off x="1712640" y="3573520"/>
            <a:ext cx="3384376" cy="108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나눔 소비</a:t>
            </a:r>
            <a:endParaRPr lang="en-US" altLang="ko-KR" sz="1400" smtClean="0">
              <a:solidFill>
                <a:prstClr val="black">
                  <a:lumMod val="85000"/>
                  <a:lumOff val="15000"/>
                </a:prstClr>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숙박 공유 서비스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에어비앤비</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카쉐어링 서비스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그린카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쏘카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시티카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p:txBody>
      </p:sp>
      <p:sp>
        <p:nvSpPr>
          <p:cNvPr id="17" name="직사각형 16"/>
          <p:cNvSpPr/>
          <p:nvPr/>
        </p:nvSpPr>
        <p:spPr>
          <a:xfrm>
            <a:off x="1712640" y="4797424"/>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숙박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sym typeface="Wingdings" pitchFamily="2" charset="2"/>
              </a:rPr>
              <a:t></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엄마</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언니와 색다른 경험</a:t>
            </a:r>
            <a:endParaRPr lang="en-US" altLang="ko-KR" sz="1400" smtClean="0">
              <a:solidFill>
                <a:prstClr val="black">
                  <a:lumMod val="85000"/>
                  <a:lumOff val="15000"/>
                </a:prstClr>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카쉐어링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sym typeface="Wingdings" pitchFamily="2" charset="2"/>
              </a:rPr>
              <a:t></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이성친구와 편리한 데이트</a:t>
            </a:r>
          </a:p>
        </p:txBody>
      </p:sp>
      <p:sp>
        <p:nvSpPr>
          <p:cNvPr id="19" name="직사각형 18"/>
          <p:cNvSpPr/>
          <p:nvPr/>
        </p:nvSpPr>
        <p:spPr>
          <a:xfrm>
            <a:off x="1712640" y="5661328"/>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해외 현지인 숙소</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문화체험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미국</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유럽</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나들이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데이트</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드라이브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서울</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srgbClr val="C00000"/>
                </a:solidFill>
                <a:latin typeface="NOVA Bold" panose="00000800000000000000" pitchFamily="2" charset="-127"/>
                <a:ea typeface="NOVA Bold" panose="00000800000000000000" pitchFamily="2" charset="-127"/>
              </a:rPr>
              <a:t>제주</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endParaRPr lang="ko-KR" altLang="en-US" sz="1400" smtClean="0">
              <a:solidFill>
                <a:prstClr val="black">
                  <a:lumMod val="85000"/>
                  <a:lumOff val="15000"/>
                </a:prstClr>
              </a:solidFill>
              <a:latin typeface="NOVA Bold" panose="00000800000000000000" pitchFamily="2" charset="-127"/>
              <a:ea typeface="NOVA Bold" panose="00000800000000000000" pitchFamily="2" charset="-127"/>
            </a:endParaRPr>
          </a:p>
        </p:txBody>
      </p:sp>
      <p:sp>
        <p:nvSpPr>
          <p:cNvPr id="22" name="직사각형 21"/>
          <p:cNvSpPr/>
          <p:nvPr/>
        </p:nvSpPr>
        <p:spPr>
          <a:xfrm>
            <a:off x="5508104" y="3550834"/>
            <a:ext cx="3456384" cy="1080000"/>
          </a:xfrm>
          <a:prstGeom prst="rect">
            <a:avLst/>
          </a:prstGeom>
          <a:solidFill>
            <a:sysClr val="window" lastClr="FFFFFF">
              <a:lumMod val="95000"/>
            </a:sysClr>
          </a:solidFill>
          <a:ln w="127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9388" indent="-179388">
              <a:buClr>
                <a:prstClr val="white">
                  <a:lumMod val="50000"/>
                </a:prstClr>
              </a:buClr>
              <a:buFont typeface="Arial" pitchFamily="34" charset="0"/>
              <a:buChar char="•"/>
              <a:defRPr/>
            </a:pPr>
            <a:r>
              <a:rPr lang="ko-KR" altLang="en-US" sz="1400">
                <a:solidFill>
                  <a:srgbClr val="C00000"/>
                </a:solidFill>
                <a:latin typeface="NOVA Bold" panose="00000800000000000000" pitchFamily="2" charset="-127"/>
                <a:ea typeface="NOVA Bold" panose="00000800000000000000" pitchFamily="2" charset="-127"/>
              </a:rPr>
              <a:t>전통시장</a:t>
            </a:r>
            <a:r>
              <a:rPr lang="en-US" altLang="ko-KR" sz="1400">
                <a:solidFill>
                  <a:srgbClr val="C00000"/>
                </a:solidFill>
                <a:latin typeface="NOVA Bold" panose="00000800000000000000" pitchFamily="2" charset="-127"/>
                <a:ea typeface="NOVA Bold" panose="00000800000000000000" pitchFamily="2" charset="-127"/>
              </a:rPr>
              <a:t>, </a:t>
            </a:r>
            <a:r>
              <a:rPr lang="ko-KR" altLang="en-US" sz="1400">
                <a:solidFill>
                  <a:srgbClr val="C00000"/>
                </a:solidFill>
                <a:latin typeface="NOVA Bold" panose="00000800000000000000" pitchFamily="2" charset="-127"/>
                <a:ea typeface="NOVA Bold" panose="00000800000000000000" pitchFamily="2" charset="-127"/>
              </a:rPr>
              <a:t>플리마켓</a:t>
            </a:r>
            <a:r>
              <a:rPr lang="en-US" altLang="ko-KR" sz="1400">
                <a:solidFill>
                  <a:srgbClr val="C00000"/>
                </a:solidFill>
                <a:latin typeface="NOVA Bold" panose="00000800000000000000" pitchFamily="2" charset="-127"/>
                <a:ea typeface="NOVA Bold" panose="00000800000000000000" pitchFamily="2" charset="-127"/>
              </a:rPr>
              <a:t> </a:t>
            </a:r>
            <a:r>
              <a:rPr lang="ko-KR" altLang="en-US" sz="1400">
                <a:solidFill>
                  <a:srgbClr val="C00000"/>
                </a:solidFill>
                <a:latin typeface="NOVA Bold" panose="00000800000000000000" pitchFamily="2" charset="-127"/>
                <a:ea typeface="NOVA Bold" panose="00000800000000000000" pitchFamily="2" charset="-127"/>
              </a:rPr>
              <a:t>등을 통한 나눔</a:t>
            </a:r>
            <a:r>
              <a:rPr lang="en-US" altLang="ko-KR" sz="1400">
                <a:solidFill>
                  <a:srgbClr val="C00000"/>
                </a:solidFill>
                <a:latin typeface="NOVA Bold" panose="00000800000000000000" pitchFamily="2" charset="-127"/>
                <a:ea typeface="NOVA Bold" panose="00000800000000000000" pitchFamily="2" charset="-127"/>
              </a:rPr>
              <a:t>/</a:t>
            </a:r>
            <a:r>
              <a:rPr lang="ko-KR" altLang="en-US" sz="1400" smtClean="0">
                <a:solidFill>
                  <a:srgbClr val="C00000"/>
                </a:solidFill>
                <a:latin typeface="NOVA Bold" panose="00000800000000000000" pitchFamily="2" charset="-127"/>
                <a:ea typeface="NOVA Bold" panose="00000800000000000000" pitchFamily="2" charset="-127"/>
              </a:rPr>
              <a:t>공유</a:t>
            </a:r>
            <a:endParaRPr lang="en-US" altLang="ko-KR" sz="1400" smtClean="0">
              <a:solidFill>
                <a:srgbClr val="C00000"/>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에어비앤비 업체 시스템화 및 일주일 이상의 장기 숙박 편의시설 마련</a:t>
            </a:r>
            <a:endParaRPr lang="en-US" altLang="ko-KR" sz="1400" smtClean="0">
              <a:solidFill>
                <a:srgbClr val="C00000"/>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외국인 관광객 카쉐어링 서비스 편의 도모 </a:t>
            </a:r>
            <a:endParaRPr lang="ko-KR" altLang="en-US" sz="1400">
              <a:solidFill>
                <a:srgbClr val="C00000"/>
              </a:solidFill>
              <a:latin typeface="NOVA Bold" panose="00000800000000000000" pitchFamily="2" charset="-127"/>
              <a:ea typeface="NOVA Bold" panose="00000800000000000000" pitchFamily="2" charset="-127"/>
            </a:endParaRPr>
          </a:p>
        </p:txBody>
      </p:sp>
      <p:sp>
        <p:nvSpPr>
          <p:cNvPr id="24" name="직사각형 23"/>
          <p:cNvSpPr/>
          <p:nvPr/>
        </p:nvSpPr>
        <p:spPr>
          <a:xfrm>
            <a:off x="5508104" y="5157312"/>
            <a:ext cx="3456384" cy="1080000"/>
          </a:xfrm>
          <a:prstGeom prst="rect">
            <a:avLst/>
          </a:prstGeom>
          <a:solidFill>
            <a:sysClr val="window" lastClr="FFFFFF">
              <a:lumMod val="95000"/>
            </a:sysClr>
          </a:solidFill>
          <a:ln w="127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중국 등 동남아시아에 아직 도입되지 않은</a:t>
            </a:r>
            <a:endParaRPr lang="en-US" altLang="ko-KR" sz="1400" smtClean="0">
              <a:solidFill>
                <a:srgbClr val="C00000"/>
              </a:solidFill>
              <a:latin typeface="NOVA Bold" panose="00000800000000000000" pitchFamily="2" charset="-127"/>
              <a:ea typeface="NOVA Bold" panose="00000800000000000000" pitchFamily="2" charset="-127"/>
            </a:endParaRPr>
          </a:p>
          <a:p>
            <a:pPr>
              <a:buClr>
                <a:prstClr val="white">
                  <a:lumMod val="50000"/>
                </a:prstClr>
              </a:buClr>
              <a:defRPr/>
            </a:pPr>
            <a:r>
              <a:rPr lang="en-US" altLang="ko-KR" sz="1400">
                <a:solidFill>
                  <a:srgbClr val="C00000"/>
                </a:solidFill>
                <a:latin typeface="NOVA Bold" panose="00000800000000000000" pitchFamily="2" charset="-127"/>
                <a:ea typeface="NOVA Bold" panose="00000800000000000000" pitchFamily="2" charset="-127"/>
              </a:rPr>
              <a:t> </a:t>
            </a:r>
            <a:r>
              <a:rPr lang="en-US" altLang="ko-KR" sz="1400" smtClean="0">
                <a:solidFill>
                  <a:srgbClr val="C00000"/>
                </a:solidFill>
                <a:latin typeface="NOVA Bold" panose="00000800000000000000" pitchFamily="2" charset="-127"/>
                <a:ea typeface="NOVA Bold" panose="00000800000000000000" pitchFamily="2" charset="-127"/>
              </a:rPr>
              <a:t>  </a:t>
            </a:r>
            <a:r>
              <a:rPr lang="ko-KR" altLang="en-US" sz="1400" smtClean="0">
                <a:solidFill>
                  <a:srgbClr val="C00000"/>
                </a:solidFill>
                <a:latin typeface="NOVA Bold" panose="00000800000000000000" pitchFamily="2" charset="-127"/>
                <a:ea typeface="NOVA Bold" panose="00000800000000000000" pitchFamily="2" charset="-127"/>
              </a:rPr>
              <a:t>새로운 시스템 체험의 기회</a:t>
            </a:r>
            <a:r>
              <a:rPr lang="en-US" altLang="ko-KR" sz="1400" smtClean="0">
                <a:solidFill>
                  <a:srgbClr val="C00000"/>
                </a:solidFill>
                <a:latin typeface="NOVA Bold" panose="00000800000000000000" pitchFamily="2" charset="-127"/>
                <a:ea typeface="NOVA Bold" panose="00000800000000000000" pitchFamily="2" charset="-127"/>
              </a:rPr>
              <a:t/>
            </a:r>
            <a:br>
              <a:rPr lang="en-US" altLang="ko-KR" sz="1400" smtClean="0">
                <a:solidFill>
                  <a:srgbClr val="C00000"/>
                </a:solidFill>
                <a:latin typeface="NOVA Bold" panose="00000800000000000000" pitchFamily="2" charset="-127"/>
                <a:ea typeface="NOVA Bold" panose="00000800000000000000" pitchFamily="2" charset="-127"/>
              </a:rPr>
            </a:br>
            <a:r>
              <a:rPr lang="en-US" altLang="ko-KR" sz="1400" smtClean="0">
                <a:solidFill>
                  <a:srgbClr val="C00000"/>
                </a:solidFill>
                <a:latin typeface="NOVA Bold" panose="00000800000000000000" pitchFamily="2" charset="-127"/>
                <a:ea typeface="NOVA Bold" panose="00000800000000000000" pitchFamily="2" charset="-127"/>
              </a:rPr>
              <a:t>    -&gt; </a:t>
            </a:r>
            <a:r>
              <a:rPr lang="ko-KR" altLang="en-US" sz="1400" smtClean="0">
                <a:solidFill>
                  <a:srgbClr val="C00000"/>
                </a:solidFill>
                <a:latin typeface="NOVA Bold" panose="00000800000000000000" pitchFamily="2" charset="-127"/>
                <a:ea typeface="NOVA Bold" panose="00000800000000000000" pitchFamily="2" charset="-127"/>
              </a:rPr>
              <a:t>재미 제공</a:t>
            </a:r>
            <a:r>
              <a:rPr lang="en-US" altLang="ko-KR" sz="1400" smtClean="0">
                <a:solidFill>
                  <a:srgbClr val="C00000"/>
                </a:solidFill>
                <a:latin typeface="NOVA Bold" panose="00000800000000000000" pitchFamily="2" charset="-127"/>
                <a:ea typeface="NOVA Bold" panose="00000800000000000000" pitchFamily="2" charset="-127"/>
              </a:rPr>
              <a:t/>
            </a:r>
            <a:br>
              <a:rPr lang="en-US" altLang="ko-KR" sz="1400" smtClean="0">
                <a:solidFill>
                  <a:srgbClr val="C00000"/>
                </a:solidFill>
                <a:latin typeface="NOVA Bold" panose="00000800000000000000" pitchFamily="2" charset="-127"/>
                <a:ea typeface="NOVA Bold" panose="00000800000000000000" pitchFamily="2" charset="-127"/>
              </a:rPr>
            </a:br>
            <a:r>
              <a:rPr lang="en-US" altLang="ko-KR" sz="1400" smtClean="0">
                <a:solidFill>
                  <a:srgbClr val="C00000"/>
                </a:solidFill>
                <a:latin typeface="NOVA Bold" panose="00000800000000000000" pitchFamily="2" charset="-127"/>
                <a:ea typeface="NOVA Bold" panose="00000800000000000000" pitchFamily="2" charset="-127"/>
              </a:rPr>
              <a:t>    -&gt; </a:t>
            </a:r>
            <a:r>
              <a:rPr lang="ko-KR" altLang="en-US" sz="1400" smtClean="0">
                <a:solidFill>
                  <a:srgbClr val="C00000"/>
                </a:solidFill>
                <a:latin typeface="NOVA Bold" panose="00000800000000000000" pitchFamily="2" charset="-127"/>
                <a:ea typeface="NOVA Bold" panose="00000800000000000000" pitchFamily="2" charset="-127"/>
              </a:rPr>
              <a:t>이야기하고 자랑할 거리 제공</a:t>
            </a:r>
            <a:endParaRPr lang="ko-KR" altLang="en-US" sz="1400">
              <a:solidFill>
                <a:srgbClr val="C00000"/>
              </a:solidFill>
              <a:latin typeface="NOVA Bold" panose="00000800000000000000" pitchFamily="2" charset="-127"/>
              <a:ea typeface="NOVA Bold" panose="00000800000000000000" pitchFamily="2" charset="-127"/>
            </a:endParaRPr>
          </a:p>
        </p:txBody>
      </p:sp>
      <p:pic>
        <p:nvPicPr>
          <p:cNvPr id="21" name="Picture 4" descr="C:\Users\VPCEA36FK\AppData\Local\Microsoft\Windows\Temporary Internet Files\Content.IE5\Z0KB5ALJ\Check_mark_23x20_02.svg[1].png"/>
          <p:cNvPicPr>
            <a:picLocks noChangeAspect="1" noChangeArrowheads="1"/>
          </p:cNvPicPr>
          <p:nvPr/>
        </p:nvPicPr>
        <p:blipFill>
          <a:blip r:embed="rId2">
            <a:duotone>
              <a:srgbClr val="D43C5D">
                <a:shade val="45000"/>
                <a:satMod val="135000"/>
              </a:srgbClr>
              <a:prstClr val="white"/>
            </a:duotone>
            <a:extLst>
              <a:ext uri="{28A0092B-C50C-407E-A947-70E740481C1C}">
                <a14:useLocalDpi xmlns:a14="http://schemas.microsoft.com/office/drawing/2010/main" val="0"/>
              </a:ext>
            </a:extLst>
          </a:blip>
          <a:stretch>
            <a:fillRect/>
          </a:stretch>
        </p:blipFill>
        <p:spPr bwMode="auto">
          <a:xfrm>
            <a:off x="5596686" y="3401589"/>
            <a:ext cx="271458" cy="199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VPCEA36FK\AppData\Local\Microsoft\Windows\Temporary Internet Files\Content.IE5\Z0KB5ALJ\Check_mark_23x20_02.svg[1].png"/>
          <p:cNvPicPr>
            <a:picLocks noChangeAspect="1" noChangeArrowheads="1"/>
          </p:cNvPicPr>
          <p:nvPr/>
        </p:nvPicPr>
        <p:blipFill>
          <a:blip r:embed="rId2">
            <a:duotone>
              <a:srgbClr val="D43C5D">
                <a:shade val="45000"/>
                <a:satMod val="135000"/>
              </a:srgbClr>
              <a:prstClr val="white"/>
            </a:duotone>
            <a:extLst>
              <a:ext uri="{28A0092B-C50C-407E-A947-70E740481C1C}">
                <a14:useLocalDpi xmlns:a14="http://schemas.microsoft.com/office/drawing/2010/main" val="0"/>
              </a:ext>
            </a:extLst>
          </a:blip>
          <a:stretch>
            <a:fillRect/>
          </a:stretch>
        </p:blipFill>
        <p:spPr bwMode="auto">
          <a:xfrm>
            <a:off x="5605070" y="4957827"/>
            <a:ext cx="271458" cy="19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348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smtClean="0">
                <a:ln>
                  <a:solidFill>
                    <a:srgbClr val="333333">
                      <a:alpha val="23000"/>
                    </a:srgbClr>
                  </a:solidFill>
                </a:ln>
                <a:solidFill>
                  <a:srgbClr val="333333"/>
                </a:solidFill>
              </a:rPr>
              <a:t>③ </a:t>
            </a:r>
            <a:r>
              <a:rPr lang="ko-KR" altLang="en-US" smtClean="0"/>
              <a:t>식스포켓키즈소비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식스포켓키즈소비는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개의 주머니라는 뜻으로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한 자녀를 위한 돈이 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친조부모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외조부모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명의 주머니로부터 나온다는 의미로 저출산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고령화 사회로 접어들면서 나타난 소비트렌드</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pic>
        <p:nvPicPr>
          <p:cNvPr id="931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5420" y="2052811"/>
            <a:ext cx="7925635" cy="4527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0937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과업 </a:t>
            </a:r>
            <a:r>
              <a:rPr lang="en-US" altLang="ko-KR" smtClean="0"/>
              <a:t>1 </a:t>
            </a:r>
            <a:r>
              <a:rPr lang="ko-KR" altLang="en-US" smtClean="0"/>
              <a:t>소개 </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latin typeface="Calibri"/>
                <a:ea typeface="NOVA Bold"/>
                <a:cs typeface="Arial" pitchFamily="34" charset="0"/>
              </a:rPr>
              <a:t>ʳ</a:t>
            </a:r>
            <a:r>
              <a:rPr lang="ko-KR" altLang="en-US" sz="1600" spc="100">
                <a:ln>
                  <a:solidFill>
                    <a:prstClr val="black">
                      <a:alpha val="20000"/>
                    </a:prstClr>
                  </a:solidFill>
                </a:ln>
                <a:latin typeface="Calibri"/>
                <a:ea typeface="NOVA Bold"/>
                <a:cs typeface="Arial" pitchFamily="34" charset="0"/>
              </a:rPr>
              <a:t>고객 관점의 소비패턴 변화분석 및 인사이트 도출˼은 제주도를 방문하는 국내 관광객과 중국인 관광객의 소비행태를 비교하고 단체여행객과 </a:t>
            </a:r>
            <a:r>
              <a:rPr lang="en-US" altLang="ko-KR" sz="1600" spc="100">
                <a:ln>
                  <a:solidFill>
                    <a:prstClr val="black">
                      <a:alpha val="20000"/>
                    </a:prstClr>
                  </a:solidFill>
                </a:ln>
                <a:latin typeface="NOVA Bold"/>
                <a:ea typeface="NOVA Bold"/>
                <a:cs typeface="Arial" pitchFamily="34" charset="0"/>
              </a:rPr>
              <a:t>FIT</a:t>
            </a:r>
            <a:r>
              <a:rPr lang="ko-KR" altLang="en-US" sz="1600" spc="100">
                <a:ln>
                  <a:solidFill>
                    <a:prstClr val="black">
                      <a:alpha val="20000"/>
                    </a:prstClr>
                  </a:solidFill>
                </a:ln>
                <a:latin typeface="Calibri"/>
                <a:ea typeface="NOVA Bold"/>
                <a:cs typeface="Arial" pitchFamily="34" charset="0"/>
              </a:rPr>
              <a:t>여행객의 방문패턴을 분석하는 </a:t>
            </a:r>
            <a:r>
              <a:rPr lang="ko-KR" altLang="en-US" sz="1600" spc="100" smtClean="0">
                <a:ln>
                  <a:solidFill>
                    <a:prstClr val="black">
                      <a:alpha val="20000"/>
                    </a:prstClr>
                  </a:solidFill>
                </a:ln>
                <a:latin typeface="Calibri"/>
                <a:ea typeface="NOVA Bold"/>
                <a:cs typeface="Arial" pitchFamily="34" charset="0"/>
              </a:rPr>
              <a:t>과업</a:t>
            </a:r>
            <a:endParaRPr lang="en-US" altLang="ko-KR" sz="1600" spc="100">
              <a:ln>
                <a:solidFill>
                  <a:prstClr val="black">
                    <a:alpha val="20000"/>
                  </a:prstClr>
                </a:solidFill>
              </a:ln>
              <a:latin typeface="NOVA Bold"/>
              <a:ea typeface="NOVA Bold"/>
              <a:cs typeface="Arial" pitchFamily="34" charset="0"/>
            </a:endParaRPr>
          </a:p>
        </p:txBody>
      </p:sp>
      <p:sp>
        <p:nvSpPr>
          <p:cNvPr id="6" name="직사각형 5"/>
          <p:cNvSpPr/>
          <p:nvPr/>
        </p:nvSpPr>
        <p:spPr>
          <a:xfrm>
            <a:off x="4595597" y="3187098"/>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제주도 방문 국내 관광객 소비패턴 변화 분석</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관광객 유형별</a:t>
            </a:r>
            <a:r>
              <a:rPr lang="en-US" altLang="ko-KR" sz="1400" spc="-60">
                <a:solidFill>
                  <a:srgbClr val="000000">
                    <a:lumMod val="65000"/>
                    <a:lumOff val="35000"/>
                  </a:srgbClr>
                </a:solidFill>
              </a:rPr>
              <a:t>(</a:t>
            </a:r>
            <a:r>
              <a:rPr lang="ko-KR" altLang="en-US" sz="1400" spc="-60">
                <a:solidFill>
                  <a:srgbClr val="000000">
                    <a:lumMod val="65000"/>
                    <a:lumOff val="35000"/>
                  </a:srgbClr>
                </a:solidFill>
              </a:rPr>
              <a:t>성별</a:t>
            </a:r>
            <a:r>
              <a:rPr lang="en-US" altLang="ko-KR" sz="1400" spc="-60">
                <a:solidFill>
                  <a:srgbClr val="000000">
                    <a:lumMod val="65000"/>
                    <a:lumOff val="35000"/>
                  </a:srgbClr>
                </a:solidFill>
              </a:rPr>
              <a:t>, </a:t>
            </a:r>
            <a:r>
              <a:rPr lang="ko-KR" altLang="en-US" sz="1400" spc="-60">
                <a:solidFill>
                  <a:srgbClr val="000000">
                    <a:lumMod val="65000"/>
                    <a:lumOff val="35000"/>
                  </a:srgbClr>
                </a:solidFill>
              </a:rPr>
              <a:t>연령대별</a:t>
            </a:r>
            <a:r>
              <a:rPr lang="en-US" altLang="ko-KR" sz="1400" spc="-60">
                <a:solidFill>
                  <a:srgbClr val="000000">
                    <a:lumMod val="65000"/>
                    <a:lumOff val="35000"/>
                  </a:srgbClr>
                </a:solidFill>
              </a:rPr>
              <a:t>, </a:t>
            </a:r>
            <a:r>
              <a:rPr lang="ko-KR" altLang="en-US" sz="1400" spc="-60">
                <a:solidFill>
                  <a:srgbClr val="000000">
                    <a:lumMod val="65000"/>
                    <a:lumOff val="35000"/>
                  </a:srgbClr>
                </a:solidFill>
              </a:rPr>
              <a:t>지역별</a:t>
            </a:r>
            <a:r>
              <a:rPr lang="en-US" altLang="ko-KR" sz="1400" spc="-60">
                <a:solidFill>
                  <a:srgbClr val="000000">
                    <a:lumMod val="65000"/>
                    <a:lumOff val="35000"/>
                  </a:srgbClr>
                </a:solidFill>
              </a:rPr>
              <a:t>)</a:t>
            </a:r>
            <a:r>
              <a:rPr lang="ko-KR" altLang="en-US" sz="1400" spc="-60">
                <a:solidFill>
                  <a:srgbClr val="000000">
                    <a:lumMod val="65000"/>
                    <a:lumOff val="35000"/>
                  </a:srgbClr>
                </a:solidFill>
              </a:rPr>
              <a:t> 소비 분석</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계절별 방문패턴 분석 </a:t>
            </a:r>
          </a:p>
        </p:txBody>
      </p:sp>
      <p:sp>
        <p:nvSpPr>
          <p:cNvPr id="7" name="Rectangle 9"/>
          <p:cNvSpPr>
            <a:spLocks noChangeArrowheads="1"/>
          </p:cNvSpPr>
          <p:nvPr/>
        </p:nvSpPr>
        <p:spPr bwMode="auto">
          <a:xfrm>
            <a:off x="539552" y="318709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국내 관광객 소비패턴 변화 분석</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8" name="Rectangle 9"/>
          <p:cNvSpPr>
            <a:spLocks noChangeArrowheads="1"/>
          </p:cNvSpPr>
          <p:nvPr/>
        </p:nvSpPr>
        <p:spPr bwMode="auto">
          <a:xfrm>
            <a:off x="539552" y="318709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a:t>
            </a:r>
          </a:p>
        </p:txBody>
      </p:sp>
      <p:sp>
        <p:nvSpPr>
          <p:cNvPr id="9" name="Rectangle 9"/>
          <p:cNvSpPr>
            <a:spLocks noChangeArrowheads="1"/>
          </p:cNvSpPr>
          <p:nvPr/>
        </p:nvSpPr>
        <p:spPr bwMode="auto">
          <a:xfrm>
            <a:off x="539552" y="426721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중국 관광객 소비패턴 변화 분석 </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10" name="Rectangle 9"/>
          <p:cNvSpPr>
            <a:spLocks noChangeArrowheads="1"/>
          </p:cNvSpPr>
          <p:nvPr/>
        </p:nvSpPr>
        <p:spPr bwMode="auto">
          <a:xfrm>
            <a:off x="539552" y="426721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II</a:t>
            </a:r>
          </a:p>
        </p:txBody>
      </p:sp>
      <p:sp>
        <p:nvSpPr>
          <p:cNvPr id="11" name="Rectangle 9"/>
          <p:cNvSpPr>
            <a:spLocks noChangeArrowheads="1"/>
          </p:cNvSpPr>
          <p:nvPr/>
        </p:nvSpPr>
        <p:spPr bwMode="auto">
          <a:xfrm>
            <a:off x="539552" y="534733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중국인 및 내국인 단체 관광객 </a:t>
            </a:r>
            <a:r>
              <a:rPr lang="en-US" altLang="ko-KR" sz="1400">
                <a:solidFill>
                  <a:srgbClr val="000000"/>
                </a:solidFill>
                <a:latin typeface="NOVA Bold" panose="00000800000000000000" pitchFamily="2" charset="-127"/>
                <a:ea typeface="NOVA Bold" panose="00000800000000000000" pitchFamily="2" charset="-127"/>
                <a:cs typeface="Arial" pitchFamily="34" charset="0"/>
              </a:rPr>
              <a:t>vs. FIT</a:t>
            </a:r>
            <a:r>
              <a:rPr lang="ko-KR" altLang="en-US" sz="1400">
                <a:solidFill>
                  <a:srgbClr val="000000"/>
                </a:solidFill>
                <a:latin typeface="NOVA Bold" panose="00000800000000000000" pitchFamily="2" charset="-127"/>
                <a:ea typeface="NOVA Bold" panose="00000800000000000000" pitchFamily="2" charset="-127"/>
                <a:cs typeface="Arial" pitchFamily="34" charset="0"/>
              </a:rPr>
              <a:t>관광객 소비패턴 비교</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12" name="Rectangle 9"/>
          <p:cNvSpPr>
            <a:spLocks noChangeArrowheads="1"/>
          </p:cNvSpPr>
          <p:nvPr/>
        </p:nvSpPr>
        <p:spPr bwMode="auto">
          <a:xfrm>
            <a:off x="539552" y="534733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III</a:t>
            </a:r>
          </a:p>
        </p:txBody>
      </p:sp>
      <p:sp>
        <p:nvSpPr>
          <p:cNvPr id="13" name="직사각형 12"/>
          <p:cNvSpPr/>
          <p:nvPr/>
        </p:nvSpPr>
        <p:spPr>
          <a:xfrm>
            <a:off x="4595597" y="4267605"/>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제주도 방문 중국 관광객 소비패턴 변화 분석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특정 중국인 관광객 소비패턴 및 트렌드 분석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춘절 등 특정기간 중국 관광객 소비행태 분석 </a:t>
            </a:r>
          </a:p>
        </p:txBody>
      </p:sp>
      <p:sp>
        <p:nvSpPr>
          <p:cNvPr id="14" name="직사각형 13"/>
          <p:cNvSpPr/>
          <p:nvPr/>
        </p:nvSpPr>
        <p:spPr>
          <a:xfrm>
            <a:off x="4595597" y="5348112"/>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중국인 단체관광 코스 및 개별관광 소비패턴 비교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en-US" altLang="ko-KR" sz="1400" spc="-60">
                <a:solidFill>
                  <a:srgbClr val="000000">
                    <a:lumMod val="65000"/>
                    <a:lumOff val="35000"/>
                  </a:srgbClr>
                </a:solidFill>
              </a:rPr>
              <a:t>1</a:t>
            </a:r>
            <a:r>
              <a:rPr lang="ko-KR" altLang="en-US" sz="1400" spc="-60">
                <a:solidFill>
                  <a:srgbClr val="000000">
                    <a:lumMod val="65000"/>
                    <a:lumOff val="35000"/>
                  </a:srgbClr>
                </a:solidFill>
              </a:rPr>
              <a:t>인 여행</a:t>
            </a:r>
            <a:r>
              <a:rPr lang="en-US" altLang="ko-KR" sz="1400" spc="-60">
                <a:solidFill>
                  <a:srgbClr val="000000">
                    <a:lumMod val="65000"/>
                    <a:lumOff val="35000"/>
                  </a:srgbClr>
                </a:solidFill>
              </a:rPr>
              <a:t>, </a:t>
            </a:r>
            <a:r>
              <a:rPr lang="ko-KR" altLang="en-US" sz="1400" spc="-60">
                <a:solidFill>
                  <a:srgbClr val="000000">
                    <a:lumMod val="65000"/>
                    <a:lumOff val="35000"/>
                  </a:srgbClr>
                </a:solidFill>
              </a:rPr>
              <a:t>가족여행 등 방문유형별 특성 및 트렌드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중국인</a:t>
            </a:r>
            <a:r>
              <a:rPr lang="en-US" altLang="ko-KR" sz="1400" spc="-60">
                <a:solidFill>
                  <a:srgbClr val="000000">
                    <a:lumMod val="65000"/>
                    <a:lumOff val="35000"/>
                  </a:srgbClr>
                </a:solidFill>
              </a:rPr>
              <a:t>, </a:t>
            </a:r>
            <a:r>
              <a:rPr lang="ko-KR" altLang="en-US" sz="1400" spc="-60">
                <a:solidFill>
                  <a:srgbClr val="000000">
                    <a:lumMod val="65000"/>
                    <a:lumOff val="35000"/>
                  </a:srgbClr>
                </a:solidFill>
              </a:rPr>
              <a:t>내국인 인기업종</a:t>
            </a:r>
            <a:r>
              <a:rPr lang="en-US" altLang="ko-KR" sz="1400" spc="-60">
                <a:solidFill>
                  <a:srgbClr val="000000">
                    <a:lumMod val="65000"/>
                    <a:lumOff val="35000"/>
                  </a:srgbClr>
                </a:solidFill>
              </a:rPr>
              <a:t>, </a:t>
            </a:r>
            <a:r>
              <a:rPr lang="ko-KR" altLang="en-US" sz="1400" spc="-60">
                <a:solidFill>
                  <a:srgbClr val="000000">
                    <a:lumMod val="65000"/>
                    <a:lumOff val="35000"/>
                  </a:srgbClr>
                </a:solidFill>
              </a:rPr>
              <a:t>매장 분석 </a:t>
            </a:r>
          </a:p>
        </p:txBody>
      </p:sp>
      <p:grpSp>
        <p:nvGrpSpPr>
          <p:cNvPr id="15" name="그룹 14"/>
          <p:cNvGrpSpPr/>
          <p:nvPr/>
        </p:nvGrpSpPr>
        <p:grpSpPr>
          <a:xfrm>
            <a:off x="4680036" y="3286369"/>
            <a:ext cx="216000" cy="729772"/>
            <a:chOff x="4680036" y="2124117"/>
            <a:chExt cx="216000" cy="729772"/>
          </a:xfrm>
        </p:grpSpPr>
        <p:sp>
          <p:nvSpPr>
            <p:cNvPr id="16" name="모서리가 둥근 직사각형 15"/>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17" name="모서리가 둥근 직사각형 16"/>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19" name="모서리가 둥근 직사각형 18"/>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grpSp>
        <p:nvGrpSpPr>
          <p:cNvPr id="20" name="그룹 19"/>
          <p:cNvGrpSpPr/>
          <p:nvPr/>
        </p:nvGrpSpPr>
        <p:grpSpPr>
          <a:xfrm>
            <a:off x="4680036" y="4365128"/>
            <a:ext cx="216000" cy="729772"/>
            <a:chOff x="4680036" y="2124117"/>
            <a:chExt cx="216000" cy="729772"/>
          </a:xfrm>
        </p:grpSpPr>
        <p:sp>
          <p:nvSpPr>
            <p:cNvPr id="21" name="모서리가 둥근 직사각형 20"/>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22" name="모서리가 둥근 직사각형 21"/>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23" name="모서리가 둥근 직사각형 22"/>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grpSp>
        <p:nvGrpSpPr>
          <p:cNvPr id="24" name="그룹 23"/>
          <p:cNvGrpSpPr/>
          <p:nvPr/>
        </p:nvGrpSpPr>
        <p:grpSpPr>
          <a:xfrm>
            <a:off x="4680036" y="5445635"/>
            <a:ext cx="216000" cy="729772"/>
            <a:chOff x="4680036" y="2124117"/>
            <a:chExt cx="216000" cy="729772"/>
          </a:xfrm>
        </p:grpSpPr>
        <p:sp>
          <p:nvSpPr>
            <p:cNvPr id="25" name="모서리가 둥근 직사각형 24"/>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26" name="모서리가 둥근 직사각형 25"/>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27" name="모서리가 둥근 직사각형 26"/>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sp>
        <p:nvSpPr>
          <p:cNvPr id="29" name="모서리가 둥근 직사각형 28"/>
          <p:cNvSpPr/>
          <p:nvPr/>
        </p:nvSpPr>
        <p:spPr>
          <a:xfrm>
            <a:off x="1547664" y="2522760"/>
            <a:ext cx="7128792" cy="540000"/>
          </a:xfrm>
          <a:prstGeom prst="roundRect">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rPr>
              <a:t>고객 관점의 소비패턴 변화분석 및 인사이트 도출</a:t>
            </a:r>
          </a:p>
        </p:txBody>
      </p:sp>
      <p:sp>
        <p:nvSpPr>
          <p:cNvPr id="30" name="모서리가 둥근 직사각형 29"/>
          <p:cNvSpPr/>
          <p:nvPr/>
        </p:nvSpPr>
        <p:spPr>
          <a:xfrm>
            <a:off x="539551" y="2522760"/>
            <a:ext cx="900101" cy="540000"/>
          </a:xfrm>
          <a:prstGeom prst="roundRect">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rPr>
              <a:t>과업</a:t>
            </a:r>
            <a:r>
              <a:rPr lang="en-US" altLang="ko-KR" sz="1600" kern="0">
                <a:solidFill>
                  <a:srgbClr val="FFFFFF"/>
                </a:solidFill>
                <a:latin typeface="NOVA ExtraBold" panose="00000800000000000000" pitchFamily="2" charset="-127"/>
                <a:ea typeface="NOVA ExtraBold" panose="00000800000000000000" pitchFamily="2" charset="-127"/>
                <a:cs typeface="Arial" pitchFamily="34" charset="0"/>
              </a:rPr>
              <a:t>1</a:t>
            </a: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Tree>
    <p:extLst>
      <p:ext uri="{BB962C8B-B14F-4D97-AF65-F5344CB8AC3E}">
        <p14:creationId xmlns:p14="http://schemas.microsoft.com/office/powerpoint/2010/main" val="333124079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③ </a:t>
            </a:r>
            <a:r>
              <a:rPr lang="ko-KR" altLang="en-US" smtClean="0"/>
              <a:t>식스포켓키즈소비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결혼 연령이 늦어지면서 이모와 삼촌을 포함한 에잇포켓키즈로 확대</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중국의 한자녀 정책과 맞물려 한국을 방문하는 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이모</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삼촌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할머니</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할아버지를 타겟으로 한 </a:t>
            </a:r>
            <a:r>
              <a:rPr lang="ko-KR" altLang="en-US" sz="1600" spc="50" smtClean="0">
                <a:ln>
                  <a:solidFill>
                    <a:prstClr val="black">
                      <a:alpha val="20000"/>
                    </a:prstClr>
                  </a:solidFill>
                </a:ln>
                <a:solidFill>
                  <a:srgbClr val="C00000"/>
                </a:solidFill>
                <a:latin typeface="NOVA Bold"/>
                <a:ea typeface="NOVA Bold"/>
                <a:cs typeface="Arial" pitchFamily="34" charset="0"/>
              </a:rPr>
              <a:t>키즈 산업 </a:t>
            </a:r>
            <a:r>
              <a:rPr lang="ko-KR" altLang="en-US" sz="1600" spc="50" smtClean="0">
                <a:ln>
                  <a:solidFill>
                    <a:prstClr val="black">
                      <a:alpha val="20000"/>
                    </a:prstClr>
                  </a:solidFill>
                </a:ln>
                <a:solidFill>
                  <a:srgbClr val="000000"/>
                </a:solidFill>
                <a:latin typeface="NOVA Bold"/>
                <a:ea typeface="NOVA Bold"/>
                <a:cs typeface="Arial" pitchFamily="34" charset="0"/>
              </a:rPr>
              <a:t>활성화 필요</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4115813976"/>
              </p:ext>
            </p:extLst>
          </p:nvPr>
        </p:nvGraphicFramePr>
        <p:xfrm>
          <a:off x="244402" y="1993509"/>
          <a:ext cx="8576070" cy="4603843"/>
        </p:xfrm>
        <a:graphic>
          <a:graphicData uri="http://schemas.openxmlformats.org/drawingml/2006/table">
            <a:tbl>
              <a:tblPr/>
              <a:tblGrid>
                <a:gridCol w="339166"/>
                <a:gridCol w="1453572"/>
                <a:gridCol w="1453572"/>
                <a:gridCol w="1695833"/>
                <a:gridCol w="1211309"/>
                <a:gridCol w="1211309"/>
                <a:gridCol w="1211309"/>
              </a:tblGrid>
              <a:tr h="4760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chemeClr val="bg1"/>
                          </a:solidFill>
                          <a:latin typeface="NOVA Bold" panose="00000800000000000000" pitchFamily="2" charset="-127"/>
                          <a:ea typeface="NOVA Bold" panose="000008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Seg.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WHO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WHERE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WHOM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WHEN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딸</a:t>
                      </a:r>
                      <a:r>
                        <a:rPr lang="en-US" altLang="ko-KR" sz="1050" b="0" i="0" u="none" strike="noStrike" smtClean="0">
                          <a:solidFill>
                            <a:srgbClr val="000000"/>
                          </a:solidFill>
                          <a:latin typeface="NOVA Medium" panose="00000600000000000000" pitchFamily="2" charset="-127"/>
                          <a:ea typeface="NOVA Medium" panose="00000600000000000000" pitchFamily="2" charset="-127"/>
                        </a:rPr>
                        <a:t>(</a:t>
                      </a:r>
                      <a:r>
                        <a:rPr lang="ko-KR" altLang="en-US" sz="1050" b="0" i="0" u="none" strike="noStrike" smtClean="0">
                          <a:solidFill>
                            <a:srgbClr val="000000"/>
                          </a:solidFill>
                          <a:latin typeface="NOVA Medium" panose="00000600000000000000" pitchFamily="2" charset="-127"/>
                          <a:ea typeface="NOVA Medium" panose="00000600000000000000" pitchFamily="2" charset="-127"/>
                        </a:rPr>
                        <a:t>며느리</a:t>
                      </a:r>
                      <a:r>
                        <a:rPr lang="en-US" altLang="ko-KR" sz="1050" b="0" i="0" u="none" strike="noStrike" smtClean="0">
                          <a:solidFill>
                            <a:srgbClr val="000000"/>
                          </a:solidFill>
                          <a:latin typeface="NOVA Medium" panose="00000600000000000000" pitchFamily="2" charset="-127"/>
                          <a:ea typeface="NOVA Medium" panose="00000600000000000000" pitchFamily="2" charset="-127"/>
                        </a:rPr>
                        <a:t>)</a:t>
                      </a:r>
                      <a:r>
                        <a:rPr lang="ko-KR" altLang="en-US" sz="1050" b="0" i="0" u="none" strike="noStrike" smtClean="0">
                          <a:solidFill>
                            <a:srgbClr val="000000"/>
                          </a:solidFill>
                          <a:latin typeface="NOVA Medium" panose="00000600000000000000" pitchFamily="2" charset="-127"/>
                          <a:ea typeface="NOVA Medium" panose="00000600000000000000" pitchFamily="2" charset="-127"/>
                        </a:rPr>
                        <a:t> </a:t>
                      </a:r>
                      <a:r>
                        <a:rPr lang="ko-KR" altLang="en-US" sz="1050" b="0" i="0" u="none" strike="noStrike">
                          <a:solidFill>
                            <a:srgbClr val="000000"/>
                          </a:solidFill>
                          <a:latin typeface="NOVA Medium" panose="00000600000000000000" pitchFamily="2" charset="-127"/>
                          <a:ea typeface="NOVA Medium" panose="00000600000000000000" pitchFamily="2" charset="-127"/>
                        </a:rPr>
                        <a:t>만족을 위한 노년층 수동형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&amp;</a:t>
                      </a:r>
                      <a:r>
                        <a:rPr lang="ko-KR" altLang="en-US" sz="1000" b="0" i="0" u="none" strike="noStrike">
                          <a:solidFill>
                            <a:srgbClr val="000000"/>
                          </a:solidFill>
                          <a:latin typeface="NOVA Medium" panose="00000600000000000000" pitchFamily="2" charset="-127"/>
                          <a:ea typeface="NOVA Medium" panose="00000600000000000000" pitchFamily="2" charset="-127"/>
                        </a:rPr>
                        <a:t>할머니</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스토케 유모차</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드레스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전동차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붕붕카</a:t>
                      </a:r>
                      <a:r>
                        <a:rPr lang="en-US" altLang="ko-KR" sz="1000" b="0" i="0" u="none" strike="noStrike">
                          <a:solidFill>
                            <a:srgbClr val="000000"/>
                          </a:solidFill>
                          <a:latin typeface="NOVA Medium" panose="00000600000000000000" pitchFamily="2" charset="-127"/>
                          <a:ea typeface="NOVA Medium" panose="00000600000000000000" pitchFamily="2" charset="-127"/>
                        </a:rPr>
                        <a:t>) </a:t>
                      </a:r>
                      <a:br>
                        <a:rPr lang="en-US" altLang="ko-KR" sz="1000" b="0" i="0" u="none" strike="noStrike">
                          <a:solidFill>
                            <a:srgbClr val="000000"/>
                          </a:solidFill>
                          <a:latin typeface="NOVA Medium" panose="00000600000000000000" pitchFamily="2" charset="-127"/>
                          <a:ea typeface="NOVA Medium" panose="00000600000000000000" pitchFamily="2" charset="-127"/>
                        </a:rPr>
                      </a:b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딸 또는 며느리가 평소 갖고 싶었던 아이템</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아울렛</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멀티플렉스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2604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나의 만족을 위한 </a:t>
                      </a:r>
                      <a:endParaRPr lang="en-US" altLang="ko-KR" sz="1050" b="0" i="0" u="none" strike="noStrike" smtClean="0">
                        <a:solidFill>
                          <a:srgbClr val="000000"/>
                        </a:solidFill>
                        <a:latin typeface="NOVA Medium" panose="00000600000000000000" pitchFamily="2" charset="-127"/>
                        <a:ea typeface="NOVA Medium" panose="00000600000000000000" pitchFamily="2" charset="-127"/>
                      </a:endParaRPr>
                    </a:p>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노년층 </a:t>
                      </a:r>
                      <a:r>
                        <a:rPr lang="ko-KR" altLang="en-US" sz="1050" b="0" i="0" u="none" strike="noStrike">
                          <a:solidFill>
                            <a:srgbClr val="000000"/>
                          </a:solidFill>
                          <a:latin typeface="NOVA Medium" panose="00000600000000000000" pitchFamily="2" charset="-127"/>
                          <a:ea typeface="NOVA Medium" panose="00000600000000000000" pitchFamily="2" charset="-127"/>
                        </a:rPr>
                        <a:t>능동형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&amp;</a:t>
                      </a:r>
                      <a:r>
                        <a:rPr lang="ko-KR" altLang="en-US" sz="1000" b="0" i="0" u="none" strike="noStrike">
                          <a:solidFill>
                            <a:srgbClr val="000000"/>
                          </a:solidFill>
                          <a:latin typeface="NOVA Medium" panose="00000600000000000000" pitchFamily="2" charset="-127"/>
                          <a:ea typeface="NOVA Medium" panose="00000600000000000000" pitchFamily="2" charset="-127"/>
                        </a:rPr>
                        <a:t>할머니</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드레스 등 의류 및 신발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가방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아빠와 나 </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충동형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여보</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남편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아이 아빠</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테마파크</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멀티플렉스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자녀</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조카</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공휴일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조카바보</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워너비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미혼 남성 또는 미혼 여성 </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돌선물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입학선물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졸업선물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특정 아이템이 아닌 시즌 언급</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전집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50" b="0" i="0" u="none" strike="noStrike">
                          <a:solidFill>
                            <a:srgbClr val="000000"/>
                          </a:solidFill>
                          <a:latin typeface="NOVA Medium" panose="00000600000000000000" pitchFamily="2" charset="-127"/>
                          <a:ea typeface="NOVA Medium" panose="00000600000000000000" pitchFamily="2" charset="-127"/>
                        </a:rPr>
                        <a:t>Travel lover </a:t>
                      </a:r>
                      <a:endParaRPr lang="en-US" sz="1050" b="0" i="0" u="none" strike="noStrike" smtClean="0">
                        <a:solidFill>
                          <a:srgbClr val="000000"/>
                        </a:solidFill>
                        <a:latin typeface="NOVA Medium" panose="00000600000000000000" pitchFamily="2" charset="-127"/>
                        <a:ea typeface="NOVA Medium" panose="00000600000000000000" pitchFamily="2" charset="-127"/>
                      </a:endParaRPr>
                    </a:p>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이모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또는 이모</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미혼 여성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주요 해외 브랜드의 옷</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신발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스토어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2604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해외직구 맘</a:t>
                      </a:r>
                      <a:r>
                        <a:rPr lang="en-US" altLang="ko-KR" sz="1050" b="0" i="0" u="none" strike="noStrike">
                          <a:solidFill>
                            <a:srgbClr val="000000"/>
                          </a:solidFill>
                          <a:latin typeface="NOVA Medium" panose="00000600000000000000" pitchFamily="2" charset="-127"/>
                          <a:ea typeface="NOVA Medium" panose="00000600000000000000" pitchFamily="2" charset="-127"/>
                        </a:rPr>
                        <a:t>(mom)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기혼 여성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주요 해외 브랜드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폴로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갭 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온라인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자녀</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50" b="0" i="0" u="none" strike="noStrike">
                          <a:solidFill>
                            <a:srgbClr val="000000"/>
                          </a:solidFill>
                          <a:latin typeface="NOVA Medium" panose="00000600000000000000" pitchFamily="2" charset="-127"/>
                          <a:ea typeface="NOVA Medium" panose="00000600000000000000" pitchFamily="2" charset="-127"/>
                        </a:rPr>
                        <a:t>Family traveler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할머니를 포함한 가족 전체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현지 해외 브랜드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a:t>
                      </a:r>
                      <a:r>
                        <a:rPr lang="ko-KR" altLang="en-US" sz="1000" b="0" i="0" u="none" strike="noStrike" smtClean="0">
                          <a:solidFill>
                            <a:srgbClr val="000000"/>
                          </a:solidFill>
                          <a:latin typeface="NOVA Medium" panose="00000600000000000000" pitchFamily="2" charset="-127"/>
                          <a:ea typeface="NOVA Medium" panose="00000600000000000000" pitchFamily="2" charset="-127"/>
                        </a:rPr>
                        <a:t>현지</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스토어 </a:t>
                      </a:r>
                      <a:endParaRPr lang="ko-KR" altLang="en-US" sz="1000" b="0" i="0" u="none" strike="noStrike">
                        <a:solidFill>
                          <a:srgbClr val="000000"/>
                        </a:solidFill>
                        <a:latin typeface="NOVA Medium" panose="00000600000000000000" pitchFamily="2" charset="-127"/>
                        <a:ea typeface="NOVA Medium" panose="00000600000000000000" pitchFamily="2" charset="-127"/>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손주</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또는 조카</a:t>
                      </a:r>
                      <a:r>
                        <a:rPr lang="en-US" altLang="ko-KR" sz="1000" b="0" i="0" u="none" strike="noStrike">
                          <a:solidFill>
                            <a:srgbClr val="000000"/>
                          </a:solidFill>
                          <a:latin typeface="NOVA Medium" panose="00000600000000000000" pitchFamily="2" charset="-127"/>
                          <a:ea typeface="NOVA Medium" panose="00000600000000000000" pitchFamily="2" charset="-127"/>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여행 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8</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50" b="0" i="0" u="none" strike="noStrike">
                          <a:solidFill>
                            <a:srgbClr val="000000"/>
                          </a:solidFill>
                          <a:latin typeface="NOVA Medium" panose="00000600000000000000" pitchFamily="2" charset="-127"/>
                          <a:ea typeface="NOVA Medium" panose="00000600000000000000" pitchFamily="2" charset="-127"/>
                        </a:rPr>
                        <a:t>DIY </a:t>
                      </a:r>
                      <a:r>
                        <a:rPr lang="ko-KR" altLang="en-US" sz="1050" b="0" i="0" u="none" strike="noStrike">
                          <a:solidFill>
                            <a:srgbClr val="000000"/>
                          </a:solidFill>
                          <a:latin typeface="NOVA Medium" panose="00000600000000000000" pitchFamily="2" charset="-127"/>
                          <a:ea typeface="NOVA Medium" panose="00000600000000000000" pitchFamily="2" charset="-127"/>
                        </a:rPr>
                        <a:t>정성 </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조카바보족 소비</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이모 또는 고모</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곰인형</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내복</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옷</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모자</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캐리커쳐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fontAlgn="ctr"/>
                      <a:r>
                        <a:rPr lang="ko-KR" altLang="en-US"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조카</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신생아</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출산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탄생</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웰컴  투 패밀리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할머니를 포함한 가족 전체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임신 </a:t>
                      </a:r>
                      <a:r>
                        <a:rPr lang="en-US" altLang="ko-KR" sz="1000" b="0" i="0" u="none" strike="noStrike">
                          <a:solidFill>
                            <a:srgbClr val="000000"/>
                          </a:solidFill>
                          <a:latin typeface="NOVA Medium" panose="00000600000000000000" pitchFamily="2" charset="-127"/>
                          <a:ea typeface="NOVA Medium" panose="00000600000000000000" pitchFamily="2" charset="-127"/>
                        </a:rPr>
                        <a:t>&amp; </a:t>
                      </a:r>
                      <a:r>
                        <a:rPr lang="ko-KR" altLang="en-US" sz="1000" b="0" i="0" u="none" strike="noStrike">
                          <a:solidFill>
                            <a:srgbClr val="000000"/>
                          </a:solidFill>
                          <a:latin typeface="NOVA Medium" panose="00000600000000000000" pitchFamily="2" charset="-127"/>
                          <a:ea typeface="NOVA Medium" panose="00000600000000000000" pitchFamily="2" charset="-127"/>
                        </a:rPr>
                        <a:t>출산용품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등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또는 </a:t>
                      </a:r>
                      <a:r>
                        <a:rPr lang="ko-KR" altLang="en-US" sz="1000" b="0" i="0" u="none" strike="noStrike" smtClean="0">
                          <a:solidFill>
                            <a:srgbClr val="000000"/>
                          </a:solidFill>
                          <a:latin typeface="NOVA Medium" panose="00000600000000000000" pitchFamily="2" charset="-127"/>
                          <a:ea typeface="NOVA Medium" panose="00000600000000000000" pitchFamily="2" charset="-127"/>
                        </a:rPr>
                        <a:t>조카</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신생아</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출산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탄생</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978">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10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조카 친밀형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이모</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고모 삼촌</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고모부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화장품</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특이점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 등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직사각형 8"/>
          <p:cNvSpPr/>
          <p:nvPr/>
        </p:nvSpPr>
        <p:spPr>
          <a:xfrm>
            <a:off x="251520" y="4941168"/>
            <a:ext cx="8568952" cy="72008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Tree>
    <p:extLst>
      <p:ext uri="{BB962C8B-B14F-4D97-AF65-F5344CB8AC3E}">
        <p14:creationId xmlns:p14="http://schemas.microsoft.com/office/powerpoint/2010/main" val="274054316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기반 인사이트 도출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상징하는 대표 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전기차 및 에어비앤비 등 친환경 공유환경을 선진적으로 체험가능한 도시 환경</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아이를 위한 소비공간 또는 아이와 함께 와도 좋은 가족 형 도시 이미지 확대</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387" y="1988840"/>
            <a:ext cx="86487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9559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1.</a:t>
            </a:r>
            <a:endParaRPr lang="ko-KR" altLang="en-US"/>
          </a:p>
        </p:txBody>
      </p:sp>
      <p:sp>
        <p:nvSpPr>
          <p:cNvPr id="19" name="TextBox 18"/>
          <p:cNvSpPr txBox="1"/>
          <p:nvPr/>
        </p:nvSpPr>
        <p:spPr>
          <a:xfrm>
            <a:off x="575556" y="2862664"/>
            <a:ext cx="3147015" cy="830997"/>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a:solidFill>
                  <a:srgbClr val="002060"/>
                </a:solidFill>
                <a:latin typeface="NOVA Bold" panose="00000800000000000000" pitchFamily="2" charset="-127"/>
                <a:ea typeface="NOVA Bold" panose="00000800000000000000" pitchFamily="2" charset="-127"/>
              </a:rPr>
              <a:t>Ⅰ</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국내 관광객</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en-US" altLang="ko-KR" sz="2400">
                <a:solidFill>
                  <a:srgbClr val="002060"/>
                </a:solidFill>
                <a:latin typeface="NOVA Bold" panose="00000800000000000000" pitchFamily="2" charset="-127"/>
                <a:ea typeface="NOVA Bold" panose="00000800000000000000" pitchFamily="2" charset="-127"/>
              </a:rPr>
              <a:t> </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소비패턴 변화 분석</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212144"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관광현황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카드이용현황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소비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11151022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가맹점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제주도 소재 가맹점 매출에서 관광객이 차지하는 비중은</a:t>
            </a:r>
            <a:r>
              <a:rPr lang="en-US" altLang="ko-KR" sz="1600" spc="50">
                <a:ln>
                  <a:solidFill>
                    <a:prstClr val="black">
                      <a:alpha val="20000"/>
                    </a:prstClr>
                  </a:solidFill>
                </a:ln>
                <a:solidFill>
                  <a:srgbClr val="000000"/>
                </a:solidFill>
                <a:latin typeface="NOVA Bold"/>
                <a:ea typeface="NOVA Bold"/>
                <a:cs typeface="Arial" pitchFamily="34" charset="0"/>
              </a:rPr>
              <a:t> ‘16.1~8</a:t>
            </a:r>
            <a:r>
              <a:rPr lang="ko-KR" altLang="en-US" sz="1600" spc="50">
                <a:ln>
                  <a:solidFill>
                    <a:prstClr val="black">
                      <a:alpha val="20000"/>
                    </a:prstClr>
                  </a:solidFill>
                </a:ln>
                <a:solidFill>
                  <a:srgbClr val="000000"/>
                </a:solidFill>
                <a:latin typeface="NOVA Bold"/>
                <a:ea typeface="NOVA Bold"/>
                <a:cs typeface="Arial" pitchFamily="34" charset="0"/>
              </a:rPr>
              <a:t>월 평균 </a:t>
            </a:r>
            <a:r>
              <a:rPr lang="en-US" altLang="ko-KR" sz="1600" spc="50">
                <a:ln>
                  <a:solidFill>
                    <a:prstClr val="black">
                      <a:alpha val="20000"/>
                    </a:prstClr>
                  </a:solidFill>
                </a:ln>
                <a:solidFill>
                  <a:srgbClr val="000000"/>
                </a:solidFill>
                <a:latin typeface="NOVA Bold"/>
                <a:ea typeface="NOVA Bold"/>
                <a:cs typeface="Arial" pitchFamily="34" charset="0"/>
              </a:rPr>
              <a:t>37%</a:t>
            </a:r>
            <a:r>
              <a:rPr lang="ko-KR" altLang="en-US" sz="1600" spc="50">
                <a:ln>
                  <a:solidFill>
                    <a:prstClr val="black">
                      <a:alpha val="20000"/>
                    </a:prstClr>
                  </a:solidFill>
                </a:ln>
                <a:solidFill>
                  <a:srgbClr val="000000"/>
                </a:solidFill>
                <a:latin typeface="NOVA Bold"/>
                <a:ea typeface="NOVA Bold"/>
                <a:cs typeface="Arial" pitchFamily="34" charset="0"/>
              </a:rPr>
              <a:t>로</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여름 휴가 성수기인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월에는 관광객 비중이 </a:t>
            </a:r>
            <a:r>
              <a:rPr lang="en-US" altLang="ko-KR" sz="1600" spc="50">
                <a:ln>
                  <a:solidFill>
                    <a:prstClr val="black">
                      <a:alpha val="20000"/>
                    </a:prstClr>
                  </a:solidFill>
                </a:ln>
                <a:solidFill>
                  <a:srgbClr val="000000"/>
                </a:solidFill>
                <a:latin typeface="NOVA Bold"/>
                <a:ea typeface="NOVA Bold"/>
                <a:cs typeface="Arial" pitchFamily="34" charset="0"/>
              </a:rPr>
              <a:t>42.4%</a:t>
            </a:r>
            <a:r>
              <a:rPr lang="ko-KR" altLang="en-US" sz="1600" spc="50">
                <a:ln>
                  <a:solidFill>
                    <a:prstClr val="black">
                      <a:alpha val="20000"/>
                    </a:prstClr>
                  </a:solidFill>
                </a:ln>
                <a:solidFill>
                  <a:srgbClr val="000000"/>
                </a:solidFill>
                <a:latin typeface="NOVA Bold"/>
                <a:ea typeface="NOVA Bold"/>
                <a:cs typeface="Arial" pitchFamily="34" charset="0"/>
              </a:rPr>
              <a:t>까지 증가하며 제주도 소재 가맹점 매출을 견인하는 추세</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5" name="TextBox 14"/>
          <p:cNvSpPr txBox="1"/>
          <p:nvPr/>
        </p:nvSpPr>
        <p:spPr>
          <a:xfrm>
            <a:off x="1799692" y="5445224"/>
            <a:ext cx="2232248" cy="169277"/>
          </a:xfrm>
          <a:prstGeom prst="rect">
            <a:avLst/>
          </a:prstGeom>
          <a:noFill/>
          <a:ln w="3175">
            <a:noFill/>
          </a:ln>
        </p:spPr>
        <p:txBody>
          <a:bodyPr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defTabSz="975022" latinLnBrk="0">
              <a:spcBef>
                <a:spcPts val="500"/>
              </a:spcBef>
              <a:buClr>
                <a:srgbClr val="000000">
                  <a:lumMod val="65000"/>
                  <a:lumOff val="35000"/>
                </a:srgbClr>
              </a:buClr>
              <a:buSzPct val="60000"/>
            </a:pPr>
            <a:r>
              <a:rPr lang="en-US" altLang="ko-KR" sz="1100">
                <a:solidFill>
                  <a:srgbClr val="000000"/>
                </a:solidFill>
              </a:rPr>
              <a:t>※’16.1~8</a:t>
            </a:r>
            <a:r>
              <a:rPr lang="ko-KR" altLang="en-US" sz="1100">
                <a:solidFill>
                  <a:srgbClr val="000000"/>
                </a:solidFill>
              </a:rPr>
              <a:t>월 누계 기준</a:t>
            </a:r>
          </a:p>
        </p:txBody>
      </p:sp>
      <p:cxnSp>
        <p:nvCxnSpPr>
          <p:cNvPr id="19" name="직선 연결선 18"/>
          <p:cNvCxnSpPr/>
          <p:nvPr/>
        </p:nvCxnSpPr>
        <p:spPr>
          <a:xfrm>
            <a:off x="4788024" y="284873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860032" y="2520506"/>
            <a:ext cx="349238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최근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관광객 매출 비중</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cxnSp>
        <p:nvCxnSpPr>
          <p:cNvPr id="21" name="직선 연결선 20"/>
          <p:cNvCxnSpPr/>
          <p:nvPr/>
        </p:nvCxnSpPr>
        <p:spPr>
          <a:xfrm>
            <a:off x="575556" y="2852936"/>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5556" y="2524703"/>
            <a:ext cx="3456384"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고객유형별 제주도 소비 비중</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23" name="TextBox 22"/>
          <p:cNvSpPr txBox="1"/>
          <p:nvPr/>
        </p:nvSpPr>
        <p:spPr>
          <a:xfrm>
            <a:off x="431540" y="5913276"/>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개인회원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관광객 소비</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고객이 제주도에서 카드 사용한 금액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a:solidFill>
                  <a:srgbClr val="000000"/>
                </a:solidFill>
                <a:cs typeface="Arial Narrow" pitchFamily="34" charset="0"/>
              </a:rPr>
              <a:t>거주인 소비</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제주도인 고객이 제주도에서 카드 사용한 금액</a:t>
            </a:r>
            <a:endParaRPr lang="en-US" altLang="ko-KR" sz="1000">
              <a:solidFill>
                <a:srgbClr val="000000"/>
              </a:solidFill>
              <a:cs typeface="Arial Narrow" pitchFamily="34" charset="0"/>
            </a:endParaRPr>
          </a:p>
        </p:txBody>
      </p:sp>
      <p:pic>
        <p:nvPicPr>
          <p:cNvPr id="2150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41516" y="2953510"/>
            <a:ext cx="3690937"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27984" y="3072408"/>
            <a:ext cx="416083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4108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현황</a:t>
            </a:r>
            <a:endParaRPr lang="ko-KR" altLang="en-US"/>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월부터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월까지 제주도를 방문한 국내 관광객수는 약 </a:t>
            </a:r>
            <a:r>
              <a:rPr lang="en-US" altLang="ko-KR" sz="1600" spc="50">
                <a:ln>
                  <a:solidFill>
                    <a:prstClr val="black">
                      <a:alpha val="20000"/>
                    </a:prstClr>
                  </a:solidFill>
                </a:ln>
                <a:solidFill>
                  <a:srgbClr val="000000"/>
                </a:solidFill>
                <a:latin typeface="NOVA Bold"/>
                <a:ea typeface="NOVA Bold"/>
                <a:cs typeface="Arial" pitchFamily="34" charset="0"/>
              </a:rPr>
              <a:t>785</a:t>
            </a:r>
            <a:r>
              <a:rPr lang="ko-KR" altLang="en-US" sz="1600" spc="50">
                <a:ln>
                  <a:solidFill>
                    <a:prstClr val="black">
                      <a:alpha val="20000"/>
                    </a:prstClr>
                  </a:solidFill>
                </a:ln>
                <a:solidFill>
                  <a:srgbClr val="000000"/>
                </a:solidFill>
                <a:latin typeface="NOVA Bold"/>
                <a:ea typeface="NOVA Bold"/>
                <a:cs typeface="Arial" pitchFamily="34" charset="0"/>
              </a:rPr>
              <a:t>만명으로 추정되며</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이는 전년동기간대비 </a:t>
            </a:r>
            <a:r>
              <a:rPr lang="en-US" altLang="ko-KR" sz="1600" spc="50">
                <a:ln>
                  <a:solidFill>
                    <a:prstClr val="black">
                      <a:alpha val="20000"/>
                    </a:prstClr>
                  </a:solidFill>
                </a:ln>
                <a:solidFill>
                  <a:srgbClr val="000000"/>
                </a:solidFill>
                <a:latin typeface="NOVA Bold"/>
                <a:ea typeface="NOVA Bold"/>
                <a:cs typeface="Arial" pitchFamily="34" charset="0"/>
              </a:rPr>
              <a:t>28.6% </a:t>
            </a:r>
            <a:r>
              <a:rPr lang="ko-KR" altLang="en-US" sz="1600" spc="50">
                <a:ln>
                  <a:solidFill>
                    <a:prstClr val="black">
                      <a:alpha val="20000"/>
                    </a:prstClr>
                  </a:solidFill>
                </a:ln>
                <a:solidFill>
                  <a:srgbClr val="000000"/>
                </a:solidFill>
                <a:latin typeface="NOVA Bold"/>
                <a:ea typeface="NOVA Bold"/>
                <a:cs typeface="Arial" pitchFamily="34" charset="0"/>
              </a:rPr>
              <a:t>증가한 수치로</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 지난 한해 동안 제주도를 방문한 관광객수 </a:t>
            </a:r>
            <a:r>
              <a:rPr lang="en-US" altLang="ko-KR" sz="1600" spc="50">
                <a:ln>
                  <a:solidFill>
                    <a:prstClr val="black">
                      <a:alpha val="20000"/>
                    </a:prstClr>
                  </a:solidFill>
                </a:ln>
                <a:solidFill>
                  <a:srgbClr val="000000"/>
                </a:solidFill>
                <a:latin typeface="NOVA Bold"/>
                <a:ea typeface="NOVA Bold"/>
                <a:cs typeface="Arial" pitchFamily="34" charset="0"/>
              </a:rPr>
              <a:t>932</a:t>
            </a:r>
            <a:r>
              <a:rPr lang="ko-KR" altLang="en-US" sz="1600" spc="50">
                <a:ln>
                  <a:solidFill>
                    <a:prstClr val="black">
                      <a:alpha val="20000"/>
                    </a:prstClr>
                  </a:solidFill>
                </a:ln>
                <a:solidFill>
                  <a:srgbClr val="000000"/>
                </a:solidFill>
                <a:latin typeface="NOVA Bold"/>
                <a:ea typeface="NOVA Bold"/>
                <a:cs typeface="Arial" pitchFamily="34" charset="0"/>
              </a:rPr>
              <a:t>만명</a:t>
            </a:r>
            <a:r>
              <a:rPr lang="en-US" altLang="ko-KR" sz="1600" spc="50">
                <a:ln>
                  <a:solidFill>
                    <a:prstClr val="black">
                      <a:alpha val="20000"/>
                    </a:prstClr>
                  </a:solidFill>
                </a:ln>
                <a:solidFill>
                  <a:srgbClr val="000000"/>
                </a:solidFill>
                <a:latin typeface="NOVA Bold"/>
                <a:ea typeface="NOVA Bold"/>
                <a:cs typeface="Arial" pitchFamily="34" charset="0"/>
              </a:rPr>
              <a:t> </a:t>
            </a:r>
            <a:endParaRPr lang="en-US" altLang="ko-KR"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4" name="제목 3"/>
          <p:cNvSpPr>
            <a:spLocks noGrp="1"/>
          </p:cNvSpPr>
          <p:nvPr>
            <p:ph type="title"/>
          </p:nvPr>
        </p:nvSpPr>
        <p:spPr>
          <a:xfrm>
            <a:off x="251544" y="188640"/>
            <a:ext cx="8136880" cy="274859"/>
          </a:xfrm>
        </p:spPr>
        <p:txBody>
          <a:bodyPr/>
          <a:lstStyle/>
          <a:p>
            <a:r>
              <a:rPr lang="ko-KR" altLang="en-US" smtClean="0">
                <a:latin typeface="NOVA Bold" panose="00000800000000000000" pitchFamily="2" charset="-127"/>
                <a:ea typeface="NOVA Bold" panose="00000800000000000000" pitchFamily="2" charset="-127"/>
              </a:rPr>
              <a:t>    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9" name="TextBox 8"/>
          <p:cNvSpPr txBox="1"/>
          <p:nvPr/>
        </p:nvSpPr>
        <p:spPr>
          <a:xfrm>
            <a:off x="431540" y="5877272"/>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제주도 국내 관광객</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개인회원이 가맹점 주소가 제주도인 매장에서 카드이용이 있는 고객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가맹점본사 위치가 제주도인 </a:t>
            </a:r>
            <a:r>
              <a:rPr lang="en-US" altLang="ko-KR" sz="1000">
                <a:solidFill>
                  <a:srgbClr val="000000"/>
                </a:solidFill>
                <a:cs typeface="Arial Narrow" pitchFamily="34" charset="0"/>
              </a:rPr>
              <a:t>‘</a:t>
            </a:r>
            <a:r>
              <a:rPr lang="ko-KR" altLang="en-US" sz="1000">
                <a:solidFill>
                  <a:srgbClr val="000000"/>
                </a:solidFill>
                <a:cs typeface="Arial Narrow" pitchFamily="34" charset="0"/>
              </a:rPr>
              <a:t>카카오</a:t>
            </a:r>
            <a:r>
              <a:rPr lang="en-US" altLang="ko-KR" sz="1000">
                <a:solidFill>
                  <a:srgbClr val="000000"/>
                </a:solidFill>
                <a:cs typeface="Arial Narrow" pitchFamily="34" charset="0"/>
              </a:rPr>
              <a:t>’ </a:t>
            </a:r>
            <a:r>
              <a:rPr lang="ko-KR" altLang="en-US" sz="1000">
                <a:solidFill>
                  <a:srgbClr val="000000"/>
                </a:solidFill>
                <a:cs typeface="Arial Narrow" pitchFamily="34" charset="0"/>
              </a:rPr>
              <a:t>같은 경우</a:t>
            </a:r>
            <a:r>
              <a:rPr lang="en-US" altLang="ko-KR" sz="1000">
                <a:solidFill>
                  <a:srgbClr val="000000"/>
                </a:solidFill>
                <a:cs typeface="Arial Narrow" pitchFamily="34" charset="0"/>
              </a:rPr>
              <a:t>, </a:t>
            </a:r>
            <a:r>
              <a:rPr lang="ko-KR" altLang="en-US" sz="1000">
                <a:solidFill>
                  <a:srgbClr val="000000"/>
                </a:solidFill>
                <a:cs typeface="Arial Narrow" pitchFamily="34" charset="0"/>
              </a:rPr>
              <a:t>다른 지역에서 사용했더라도</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제주지역으로 </a:t>
            </a:r>
            <a:r>
              <a:rPr lang="ko-KR" altLang="en-US" sz="1000" smtClean="0">
                <a:solidFill>
                  <a:srgbClr val="000000"/>
                </a:solidFill>
                <a:cs typeface="Arial Narrow" pitchFamily="34" charset="0"/>
              </a:rPr>
              <a:t>매출로 합산</a:t>
            </a:r>
            <a:r>
              <a:rPr lang="en-US" altLang="ko-KR" sz="1000" smtClean="0">
                <a:solidFill>
                  <a:srgbClr val="000000"/>
                </a:solidFill>
                <a:cs typeface="Arial Narrow" pitchFamily="34" charset="0"/>
              </a:rPr>
              <a:t>)</a:t>
            </a:r>
            <a:endParaRPr lang="en-US" altLang="ko-KR" sz="1000">
              <a:solidFill>
                <a:srgbClr val="000000"/>
              </a:solidFill>
              <a:cs typeface="Arial Narrow" pitchFamily="34" charset="0"/>
            </a:endParaRPr>
          </a:p>
        </p:txBody>
      </p:sp>
      <p:pic>
        <p:nvPicPr>
          <p:cNvPr id="2160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5556" y="2132856"/>
            <a:ext cx="783907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8324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7242901" y="2960948"/>
            <a:ext cx="900100" cy="3240360"/>
          </a:xfrm>
          <a:prstGeom prst="rect">
            <a:avLst/>
          </a:prstGeom>
          <a:solidFill>
            <a:schemeClr val="accent2"/>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직사각형 3"/>
          <p:cNvSpPr/>
          <p:nvPr/>
        </p:nvSpPr>
        <p:spPr>
          <a:xfrm>
            <a:off x="3851920" y="2960948"/>
            <a:ext cx="900100" cy="3240360"/>
          </a:xfrm>
          <a:prstGeom prst="rect">
            <a:avLst/>
          </a:prstGeom>
          <a:solidFill>
            <a:schemeClr val="accent2"/>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카드이용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제주도 방문한 국내 관광객이 </a:t>
            </a: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월부터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월까지 사용한 카드이용금액은 </a:t>
            </a:r>
            <a:r>
              <a:rPr lang="en-US" altLang="ko-KR" sz="1600" spc="50">
                <a:ln>
                  <a:solidFill>
                    <a:prstClr val="black">
                      <a:alpha val="20000"/>
                    </a:prstClr>
                  </a:solidFill>
                </a:ln>
                <a:solidFill>
                  <a:srgbClr val="000000"/>
                </a:solidFill>
                <a:latin typeface="NOVA Bold"/>
                <a:ea typeface="NOVA Bold"/>
                <a:cs typeface="Arial" pitchFamily="34" charset="0"/>
              </a:rPr>
              <a:t>4,386</a:t>
            </a:r>
            <a:r>
              <a:rPr lang="ko-KR" altLang="en-US" sz="1600" spc="50">
                <a:ln>
                  <a:solidFill>
                    <a:prstClr val="black">
                      <a:alpha val="20000"/>
                    </a:prstClr>
                  </a:solidFill>
                </a:ln>
                <a:solidFill>
                  <a:srgbClr val="000000"/>
                </a:solidFill>
                <a:latin typeface="NOVA Bold"/>
                <a:ea typeface="NOVA Bold"/>
                <a:cs typeface="Arial" pitchFamily="34" charset="0"/>
              </a:rPr>
              <a:t>억원으로 전년동기대비 </a:t>
            </a:r>
            <a:r>
              <a:rPr lang="en-US" altLang="ko-KR" sz="1600" spc="50">
                <a:ln>
                  <a:solidFill>
                    <a:prstClr val="black">
                      <a:alpha val="20000"/>
                    </a:prstClr>
                  </a:solidFill>
                </a:ln>
                <a:solidFill>
                  <a:srgbClr val="000000"/>
                </a:solidFill>
                <a:latin typeface="NOVA Bold"/>
                <a:ea typeface="NOVA Bold"/>
                <a:cs typeface="Arial" pitchFamily="34" charset="0"/>
              </a:rPr>
              <a:t>25.2% </a:t>
            </a:r>
            <a:r>
              <a:rPr lang="ko-KR" altLang="en-US" sz="1600" spc="50">
                <a:ln>
                  <a:solidFill>
                    <a:prstClr val="black">
                      <a:alpha val="20000"/>
                    </a:prstClr>
                  </a:solidFill>
                </a:ln>
                <a:solidFill>
                  <a:srgbClr val="000000"/>
                </a:solidFill>
                <a:latin typeface="NOVA Bold"/>
                <a:ea typeface="NOVA Bold"/>
                <a:cs typeface="Arial" pitchFamily="34" charset="0"/>
              </a:rPr>
              <a:t>증가</a:t>
            </a:r>
            <a:r>
              <a:rPr lang="en-US" altLang="ko-KR" sz="1600" spc="50">
                <a:ln>
                  <a:solidFill>
                    <a:prstClr val="black">
                      <a:alpha val="20000"/>
                    </a:prstClr>
                  </a:solidFill>
                </a:ln>
                <a:solidFill>
                  <a:srgbClr val="000000"/>
                </a:solidFill>
                <a:latin typeface="NOVA Bold"/>
                <a:ea typeface="NOVA Bold"/>
                <a:cs typeface="Arial" pitchFamily="34" charset="0"/>
              </a:rPr>
              <a:t>, 8</a:t>
            </a:r>
            <a:r>
              <a:rPr lang="ko-KR" altLang="en-US" sz="1600" spc="50">
                <a:ln>
                  <a:solidFill>
                    <a:prstClr val="black">
                      <a:alpha val="20000"/>
                    </a:prstClr>
                  </a:solidFill>
                </a:ln>
                <a:solidFill>
                  <a:srgbClr val="000000"/>
                </a:solidFill>
                <a:latin typeface="NOVA Bold"/>
                <a:ea typeface="NOVA Bold"/>
                <a:cs typeface="Arial" pitchFamily="34" charset="0"/>
              </a:rPr>
              <a:t>월이 가장 성수기로 </a:t>
            </a:r>
            <a:r>
              <a:rPr lang="en-US" altLang="ko-KR" sz="1600" spc="50">
                <a:ln>
                  <a:solidFill>
                    <a:prstClr val="black">
                      <a:alpha val="20000"/>
                    </a:prstClr>
                  </a:solidFill>
                </a:ln>
                <a:solidFill>
                  <a:srgbClr val="000000"/>
                </a:solidFill>
                <a:latin typeface="NOVA Bold"/>
                <a:ea typeface="NOVA Bold"/>
                <a:cs typeface="Arial" pitchFamily="34" charset="0"/>
              </a:rPr>
              <a:t>713</a:t>
            </a:r>
            <a:r>
              <a:rPr lang="ko-KR" altLang="en-US" sz="1600" spc="50">
                <a:ln>
                  <a:solidFill>
                    <a:prstClr val="black">
                      <a:alpha val="20000"/>
                    </a:prstClr>
                  </a:solidFill>
                </a:ln>
                <a:solidFill>
                  <a:srgbClr val="000000"/>
                </a:solidFill>
                <a:latin typeface="NOVA Bold"/>
                <a:ea typeface="NOVA Bold"/>
                <a:cs typeface="Arial" pitchFamily="34" charset="0"/>
              </a:rPr>
              <a:t>억원 사용</a:t>
            </a:r>
            <a:r>
              <a:rPr lang="en-US" altLang="ko-KR" sz="1400" spc="50">
                <a:ln>
                  <a:solidFill>
                    <a:prstClr val="black">
                      <a:alpha val="20000"/>
                    </a:prstClr>
                  </a:solidFill>
                </a:ln>
                <a:solidFill>
                  <a:srgbClr val="000000"/>
                </a:solidFill>
                <a:cs typeface="Arial" pitchFamily="34" charset="0"/>
              </a:rPr>
              <a:t>(</a:t>
            </a:r>
            <a:r>
              <a:rPr lang="ko-KR" altLang="en-US" sz="1400" spc="50">
                <a:ln>
                  <a:solidFill>
                    <a:prstClr val="black">
                      <a:alpha val="20000"/>
                    </a:prstClr>
                  </a:solidFill>
                </a:ln>
                <a:solidFill>
                  <a:srgbClr val="000000"/>
                </a:solidFill>
                <a:cs typeface="Arial" pitchFamily="34" charset="0"/>
              </a:rPr>
              <a:t>전년동기대비 </a:t>
            </a:r>
            <a:r>
              <a:rPr lang="en-US" altLang="ko-KR" sz="1400" spc="50">
                <a:ln>
                  <a:solidFill>
                    <a:prstClr val="black">
                      <a:alpha val="20000"/>
                    </a:prstClr>
                  </a:solidFill>
                </a:ln>
                <a:solidFill>
                  <a:srgbClr val="000000"/>
                </a:solidFill>
                <a:cs typeface="Arial" pitchFamily="34" charset="0"/>
              </a:rPr>
              <a:t>20.8% </a:t>
            </a:r>
            <a:r>
              <a:rPr lang="ko-KR" altLang="en-US" sz="1400" spc="50">
                <a:ln>
                  <a:solidFill>
                    <a:prstClr val="black">
                      <a:alpha val="20000"/>
                    </a:prstClr>
                  </a:solidFill>
                </a:ln>
                <a:solidFill>
                  <a:srgbClr val="000000"/>
                </a:solidFill>
                <a:cs typeface="Arial" pitchFamily="34" charset="0"/>
              </a:rPr>
              <a:t>증가</a:t>
            </a:r>
            <a:r>
              <a:rPr lang="en-US" altLang="ko-KR" sz="1400" spc="50">
                <a:ln>
                  <a:solidFill>
                    <a:prstClr val="black">
                      <a:alpha val="20000"/>
                    </a:prstClr>
                  </a:solidFill>
                </a:ln>
                <a:solidFill>
                  <a:srgbClr val="000000"/>
                </a:solidFill>
                <a:cs typeface="Arial" pitchFamily="34" charset="0"/>
              </a:rPr>
              <a:t>)</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575556" y="2645306"/>
            <a:ext cx="72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2150" y="2317073"/>
            <a:ext cx="4693925"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국내 관광객 월별 카드이용금액 현황</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12" name="TextBox 1"/>
          <p:cNvSpPr txBox="1"/>
          <p:nvPr/>
        </p:nvSpPr>
        <p:spPr>
          <a:xfrm>
            <a:off x="3851920" y="6029913"/>
            <a:ext cx="1109519" cy="166199"/>
          </a:xfrm>
          <a:prstGeom prst="rect">
            <a:avLst/>
          </a:prstGeom>
          <a:noFill/>
          <a:ln w="9525">
            <a:noFill/>
          </a:ln>
        </p:spPr>
        <p:txBody>
          <a:bodyPr vert="horz" wrap="square" lIns="0" tIns="0" rIns="0" bIns="0" rtlCol="0">
            <a:spAutoFit/>
          </a:bodyPr>
          <a:lstStyle>
            <a:defPPr>
              <a:defRPr lang="ko-KR" smtId="4294967295"/>
            </a:defPPr>
            <a:lvl1pPr marL="0" indent="0" algn="l" defTabSz="914400" rtl="0" eaLnBrk="1" latinLnBrk="1" hangingPunct="1">
              <a:defRPr sz="1100" kern="1200">
                <a:solidFill>
                  <a:schemeClr val="tx1"/>
                </a:solidFill>
                <a:latin typeface="+mn-lt"/>
                <a:ea typeface="+mn-ea"/>
                <a:cs typeface="+mn-cs"/>
              </a:defRPr>
            </a:lvl1pPr>
            <a:lvl2pPr marL="457200" indent="0" algn="l" defTabSz="914400" rtl="0" eaLnBrk="1" latinLnBrk="1" hangingPunct="1">
              <a:defRPr sz="1100" kern="1200">
                <a:solidFill>
                  <a:schemeClr val="tx1"/>
                </a:solidFill>
                <a:latin typeface="+mn-lt"/>
                <a:ea typeface="+mn-ea"/>
                <a:cs typeface="+mn-cs"/>
              </a:defRPr>
            </a:lvl2pPr>
            <a:lvl3pPr marL="914400" indent="0" algn="l" defTabSz="914400" rtl="0" eaLnBrk="1" latinLnBrk="1" hangingPunct="1">
              <a:defRPr sz="1100" kern="1200">
                <a:solidFill>
                  <a:schemeClr val="tx1"/>
                </a:solidFill>
                <a:latin typeface="+mn-lt"/>
                <a:ea typeface="+mn-ea"/>
                <a:cs typeface="+mn-cs"/>
              </a:defRPr>
            </a:lvl3pPr>
            <a:lvl4pPr marL="1371600" indent="0" algn="l" defTabSz="914400" rtl="0" eaLnBrk="1" latinLnBrk="1" hangingPunct="1">
              <a:defRPr sz="1100" kern="1200">
                <a:solidFill>
                  <a:schemeClr val="tx1"/>
                </a:solidFill>
                <a:latin typeface="+mn-lt"/>
                <a:ea typeface="+mn-ea"/>
                <a:cs typeface="+mn-cs"/>
              </a:defRPr>
            </a:lvl4pPr>
            <a:lvl5pPr marL="1828800" indent="0" algn="l" defTabSz="914400" rtl="0" eaLnBrk="1" latinLnBrk="1" hangingPunct="1">
              <a:defRPr sz="1100" kern="1200">
                <a:solidFill>
                  <a:schemeClr val="tx1"/>
                </a:solidFill>
                <a:latin typeface="+mn-lt"/>
                <a:ea typeface="+mn-ea"/>
                <a:cs typeface="+mn-cs"/>
              </a:defRPr>
            </a:lvl5pPr>
            <a:lvl6pPr marL="2286000" indent="0" algn="l" defTabSz="914400" rtl="0" eaLnBrk="1" latinLnBrk="1" hangingPunct="1">
              <a:defRPr sz="1100" kern="1200">
                <a:solidFill>
                  <a:schemeClr val="tx1"/>
                </a:solidFill>
                <a:latin typeface="+mn-lt"/>
                <a:ea typeface="+mn-ea"/>
                <a:cs typeface="+mn-cs"/>
              </a:defRPr>
            </a:lvl6pPr>
            <a:lvl7pPr marL="2743200" indent="0" algn="l" defTabSz="914400" rtl="0" eaLnBrk="1" latinLnBrk="1" hangingPunct="1">
              <a:defRPr sz="1100" kern="1200">
                <a:solidFill>
                  <a:schemeClr val="tx1"/>
                </a:solidFill>
                <a:latin typeface="+mn-lt"/>
                <a:ea typeface="+mn-ea"/>
                <a:cs typeface="+mn-cs"/>
              </a:defRPr>
            </a:lvl7pPr>
            <a:lvl8pPr marL="3200400" indent="0" algn="l" defTabSz="914400" rtl="0" eaLnBrk="1" latinLnBrk="1" hangingPunct="1">
              <a:defRPr sz="1100" kern="1200">
                <a:solidFill>
                  <a:schemeClr val="tx1"/>
                </a:solidFill>
                <a:latin typeface="+mn-lt"/>
                <a:ea typeface="+mn-ea"/>
                <a:cs typeface="+mn-cs"/>
              </a:defRPr>
            </a:lvl8pPr>
            <a:lvl9pPr marL="3657600" indent="0">
              <a:defRPr sz="1100">
                <a:latin typeface="+mn-lt"/>
                <a:ea typeface="+mn-ea"/>
                <a:cs typeface="+mn-cs"/>
              </a:defRPr>
            </a:lvl9pPr>
          </a:lstStyle>
          <a:p>
            <a:pPr>
              <a:lnSpc>
                <a:spcPct val="90000"/>
              </a:lnSpc>
              <a:spcBef>
                <a:spcPts val="400"/>
              </a:spcBef>
              <a:buClr>
                <a:srgbClr val="000000"/>
              </a:buClr>
              <a:buSzTx/>
            </a:pPr>
            <a:r>
              <a:rPr lang="en-US" altLang="ko-KR" sz="1200" smtClean="0">
                <a:solidFill>
                  <a:srgbClr val="000000"/>
                </a:solidFill>
                <a:cs typeface="Arial Narrow" pitchFamily="34" charset="0"/>
              </a:rPr>
              <a:t>- </a:t>
            </a:r>
            <a:r>
              <a:rPr lang="ko-KR" altLang="en-US" sz="1200" smtClean="0">
                <a:solidFill>
                  <a:srgbClr val="000000"/>
                </a:solidFill>
                <a:cs typeface="Arial Narrow" pitchFamily="34" charset="0"/>
              </a:rPr>
              <a:t>여름 시즌</a:t>
            </a:r>
            <a:r>
              <a:rPr lang="en-US" altLang="ko-KR" sz="1200" smtClean="0">
                <a:solidFill>
                  <a:srgbClr val="000000"/>
                </a:solidFill>
                <a:cs typeface="Arial Narrow" pitchFamily="34" charset="0"/>
              </a:rPr>
              <a:t>-</a:t>
            </a:r>
            <a:endParaRPr lang="ko-KR" altLang="en-US" sz="1200" smtClean="0">
              <a:solidFill>
                <a:srgbClr val="000000"/>
              </a:solidFill>
              <a:cs typeface="Arial Narrow" pitchFamily="34" charset="0"/>
            </a:endParaRPr>
          </a:p>
        </p:txBody>
      </p:sp>
      <p:sp>
        <p:nvSpPr>
          <p:cNvPr id="17" name="TextBox 1"/>
          <p:cNvSpPr txBox="1"/>
          <p:nvPr/>
        </p:nvSpPr>
        <p:spPr>
          <a:xfrm>
            <a:off x="7242901" y="6029913"/>
            <a:ext cx="1109519" cy="166199"/>
          </a:xfrm>
          <a:prstGeom prst="rect">
            <a:avLst/>
          </a:prstGeom>
          <a:noFill/>
          <a:ln w="9525">
            <a:noFill/>
          </a:ln>
        </p:spPr>
        <p:txBody>
          <a:bodyPr vert="horz" wrap="square" lIns="0" tIns="0" rIns="0" bIns="0" rtlCol="0">
            <a:spAutoFit/>
          </a:bodyPr>
          <a:lstStyle>
            <a:defPPr>
              <a:defRPr lang="ko-KR" smtId="4294967295"/>
            </a:defPPr>
            <a:lvl1pPr marL="0" indent="0" algn="l" defTabSz="914400" rtl="0" eaLnBrk="1" latinLnBrk="1" hangingPunct="1">
              <a:defRPr sz="1100" kern="1200">
                <a:solidFill>
                  <a:schemeClr val="tx1"/>
                </a:solidFill>
                <a:latin typeface="+mn-lt"/>
                <a:ea typeface="+mn-ea"/>
                <a:cs typeface="+mn-cs"/>
              </a:defRPr>
            </a:lvl1pPr>
            <a:lvl2pPr marL="457200" indent="0" algn="l" defTabSz="914400" rtl="0" eaLnBrk="1" latinLnBrk="1" hangingPunct="1">
              <a:defRPr sz="1100" kern="1200">
                <a:solidFill>
                  <a:schemeClr val="tx1"/>
                </a:solidFill>
                <a:latin typeface="+mn-lt"/>
                <a:ea typeface="+mn-ea"/>
                <a:cs typeface="+mn-cs"/>
              </a:defRPr>
            </a:lvl2pPr>
            <a:lvl3pPr marL="914400" indent="0" algn="l" defTabSz="914400" rtl="0" eaLnBrk="1" latinLnBrk="1" hangingPunct="1">
              <a:defRPr sz="1100" kern="1200">
                <a:solidFill>
                  <a:schemeClr val="tx1"/>
                </a:solidFill>
                <a:latin typeface="+mn-lt"/>
                <a:ea typeface="+mn-ea"/>
                <a:cs typeface="+mn-cs"/>
              </a:defRPr>
            </a:lvl3pPr>
            <a:lvl4pPr marL="1371600" indent="0" algn="l" defTabSz="914400" rtl="0" eaLnBrk="1" latinLnBrk="1" hangingPunct="1">
              <a:defRPr sz="1100" kern="1200">
                <a:solidFill>
                  <a:schemeClr val="tx1"/>
                </a:solidFill>
                <a:latin typeface="+mn-lt"/>
                <a:ea typeface="+mn-ea"/>
                <a:cs typeface="+mn-cs"/>
              </a:defRPr>
            </a:lvl4pPr>
            <a:lvl5pPr marL="1828800" indent="0" algn="l" defTabSz="914400" rtl="0" eaLnBrk="1" latinLnBrk="1" hangingPunct="1">
              <a:defRPr sz="1100" kern="1200">
                <a:solidFill>
                  <a:schemeClr val="tx1"/>
                </a:solidFill>
                <a:latin typeface="+mn-lt"/>
                <a:ea typeface="+mn-ea"/>
                <a:cs typeface="+mn-cs"/>
              </a:defRPr>
            </a:lvl5pPr>
            <a:lvl6pPr marL="2286000" indent="0" algn="l" defTabSz="914400" rtl="0" eaLnBrk="1" latinLnBrk="1" hangingPunct="1">
              <a:defRPr sz="1100" kern="1200">
                <a:solidFill>
                  <a:schemeClr val="tx1"/>
                </a:solidFill>
                <a:latin typeface="+mn-lt"/>
                <a:ea typeface="+mn-ea"/>
                <a:cs typeface="+mn-cs"/>
              </a:defRPr>
            </a:lvl6pPr>
            <a:lvl7pPr marL="2743200" indent="0" algn="l" defTabSz="914400" rtl="0" eaLnBrk="1" latinLnBrk="1" hangingPunct="1">
              <a:defRPr sz="1100" kern="1200">
                <a:solidFill>
                  <a:schemeClr val="tx1"/>
                </a:solidFill>
                <a:latin typeface="+mn-lt"/>
                <a:ea typeface="+mn-ea"/>
                <a:cs typeface="+mn-cs"/>
              </a:defRPr>
            </a:lvl7pPr>
            <a:lvl8pPr marL="3200400" indent="0" algn="l" defTabSz="914400" rtl="0" eaLnBrk="1" latinLnBrk="1" hangingPunct="1">
              <a:defRPr sz="1100" kern="1200">
                <a:solidFill>
                  <a:schemeClr val="tx1"/>
                </a:solidFill>
                <a:latin typeface="+mn-lt"/>
                <a:ea typeface="+mn-ea"/>
                <a:cs typeface="+mn-cs"/>
              </a:defRPr>
            </a:lvl8pPr>
            <a:lvl9pPr marL="3657600" indent="0">
              <a:defRPr sz="1100">
                <a:latin typeface="+mn-lt"/>
                <a:ea typeface="+mn-ea"/>
                <a:cs typeface="+mn-cs"/>
              </a:defRPr>
            </a:lvl9pPr>
          </a:lstStyle>
          <a:p>
            <a:pPr>
              <a:lnSpc>
                <a:spcPct val="90000"/>
              </a:lnSpc>
              <a:spcBef>
                <a:spcPts val="400"/>
              </a:spcBef>
              <a:buClr>
                <a:srgbClr val="000000"/>
              </a:buClr>
              <a:buSzTx/>
            </a:pPr>
            <a:r>
              <a:rPr lang="en-US" altLang="ko-KR" sz="1200" smtClean="0">
                <a:solidFill>
                  <a:srgbClr val="000000"/>
                </a:solidFill>
                <a:cs typeface="Arial Narrow" pitchFamily="34" charset="0"/>
              </a:rPr>
              <a:t>- </a:t>
            </a:r>
            <a:r>
              <a:rPr lang="ko-KR" altLang="en-US" sz="1200" smtClean="0">
                <a:solidFill>
                  <a:srgbClr val="000000"/>
                </a:solidFill>
                <a:cs typeface="Arial Narrow" pitchFamily="34" charset="0"/>
              </a:rPr>
              <a:t>여름 시즌</a:t>
            </a:r>
            <a:r>
              <a:rPr lang="en-US" altLang="ko-KR" sz="1200" smtClean="0">
                <a:solidFill>
                  <a:srgbClr val="000000"/>
                </a:solidFill>
                <a:cs typeface="Arial Narrow" pitchFamily="34" charset="0"/>
              </a:rPr>
              <a:t>-</a:t>
            </a:r>
            <a:endParaRPr lang="ko-KR" altLang="en-US" sz="1200" smtClean="0">
              <a:solidFill>
                <a:srgbClr val="000000"/>
              </a:solidFill>
              <a:cs typeface="Arial Narrow" pitchFamily="34" charset="0"/>
            </a:endParaRPr>
          </a:p>
        </p:txBody>
      </p:sp>
      <p:sp>
        <p:nvSpPr>
          <p:cNvPr id="13" name="TextBox 12"/>
          <p:cNvSpPr txBox="1"/>
          <p:nvPr/>
        </p:nvSpPr>
        <p:spPr>
          <a:xfrm>
            <a:off x="431540" y="6310989"/>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제주도 방문한 국내 관광객의 카드사용금액 기준</a:t>
            </a:r>
            <a:endParaRPr lang="en-US" altLang="ko-KR" sz="1000">
              <a:solidFill>
                <a:srgbClr val="000000"/>
              </a:solidFill>
              <a:cs typeface="Arial Narrow" pitchFamily="34" charset="0"/>
            </a:endParaRPr>
          </a:p>
        </p:txBody>
      </p:sp>
      <p:pic>
        <p:nvPicPr>
          <p:cNvPr id="2211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6788" y="2801487"/>
            <a:ext cx="7467600" cy="331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65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월별 소비 추이</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최근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년 동안 국내 관광객이 제주도에서 사용한 카드이용금액은 평균 </a:t>
            </a:r>
            <a:r>
              <a:rPr lang="en-US" altLang="ko-KR" sz="1600" spc="50">
                <a:ln>
                  <a:solidFill>
                    <a:prstClr val="black">
                      <a:alpha val="20000"/>
                    </a:prstClr>
                  </a:solidFill>
                </a:ln>
                <a:solidFill>
                  <a:srgbClr val="000000"/>
                </a:solidFill>
                <a:latin typeface="NOVA Bold"/>
                <a:ea typeface="NOVA Bold"/>
                <a:cs typeface="Arial" pitchFamily="34" charset="0"/>
              </a:rPr>
              <a:t>27% </a:t>
            </a:r>
            <a:r>
              <a:rPr lang="ko-KR" altLang="en-US" sz="1600" spc="50">
                <a:ln>
                  <a:solidFill>
                    <a:prstClr val="black">
                      <a:alpha val="20000"/>
                    </a:prstClr>
                  </a:solidFill>
                </a:ln>
                <a:solidFill>
                  <a:srgbClr val="000000"/>
                </a:solidFill>
                <a:latin typeface="NOVA Bold"/>
                <a:ea typeface="NOVA Bold"/>
                <a:cs typeface="Arial" pitchFamily="34" charset="0"/>
              </a:rPr>
              <a:t>증가했으나</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카드이용건수는 </a:t>
            </a:r>
            <a:r>
              <a:rPr lang="en-US" altLang="ko-KR" sz="1600" spc="50">
                <a:ln>
                  <a:solidFill>
                    <a:prstClr val="black">
                      <a:alpha val="20000"/>
                    </a:prstClr>
                  </a:solidFill>
                </a:ln>
                <a:solidFill>
                  <a:srgbClr val="000000"/>
                </a:solidFill>
                <a:latin typeface="NOVA Bold"/>
                <a:ea typeface="NOVA Bold"/>
                <a:cs typeface="Arial" pitchFamily="34" charset="0"/>
              </a:rPr>
              <a:t>37% </a:t>
            </a:r>
            <a:r>
              <a:rPr lang="ko-KR" altLang="en-US" sz="1600" spc="50">
                <a:ln>
                  <a:solidFill>
                    <a:prstClr val="black">
                      <a:alpha val="20000"/>
                    </a:prstClr>
                  </a:solidFill>
                </a:ln>
                <a:solidFill>
                  <a:srgbClr val="000000"/>
                </a:solidFill>
                <a:latin typeface="NOVA Bold"/>
                <a:ea typeface="NOVA Bold"/>
                <a:cs typeface="Arial" pitchFamily="34" charset="0"/>
              </a:rPr>
              <a:t>증가하며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건수</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의 증가가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금액</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대비 가파른 상승세를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13" name="직선 연결선 12"/>
          <p:cNvCxnSpPr/>
          <p:nvPr/>
        </p:nvCxnSpPr>
        <p:spPr>
          <a:xfrm>
            <a:off x="575556" y="2645306"/>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1540" y="2317073"/>
            <a:ext cx="295238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이용</a:t>
            </a:r>
            <a:r>
              <a:rPr lang="ko-KR" altLang="en-US">
                <a:solidFill>
                  <a:srgbClr val="0000FF"/>
                </a:solidFill>
                <a:latin typeface="NOVA ExtraBold" panose="00000800000000000000" pitchFamily="2" charset="-127"/>
                <a:ea typeface="NOVA ExtraBold" panose="00000800000000000000" pitchFamily="2" charset="-127"/>
                <a:cs typeface="Arial Narrow" pitchFamily="34" charset="0"/>
              </a:rPr>
              <a:t>금액</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전년동월대비 증감율</a:t>
            </a:r>
          </a:p>
        </p:txBody>
      </p:sp>
      <p:cxnSp>
        <p:nvCxnSpPr>
          <p:cNvPr id="15" name="직선 연결선 14"/>
          <p:cNvCxnSpPr/>
          <p:nvPr/>
        </p:nvCxnSpPr>
        <p:spPr>
          <a:xfrm>
            <a:off x="4932440" y="264110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28424" y="2312876"/>
            <a:ext cx="295238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이용</a:t>
            </a:r>
            <a:r>
              <a:rPr lang="ko-KR" altLang="en-US">
                <a:solidFill>
                  <a:srgbClr val="0000FF"/>
                </a:solidFill>
                <a:latin typeface="NOVA ExtraBold" panose="00000800000000000000" pitchFamily="2" charset="-127"/>
                <a:ea typeface="NOVA ExtraBold" panose="00000800000000000000" pitchFamily="2" charset="-127"/>
                <a:cs typeface="Arial Narrow" pitchFamily="34" charset="0"/>
              </a:rPr>
              <a:t>건수</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전년동월대비 증감율</a:t>
            </a:r>
          </a:p>
        </p:txBody>
      </p:sp>
      <p:sp>
        <p:nvSpPr>
          <p:cNvPr id="17" name="TextBox 16"/>
          <p:cNvSpPr txBox="1"/>
          <p:nvPr/>
        </p:nvSpPr>
        <p:spPr>
          <a:xfrm>
            <a:off x="395536" y="6157198"/>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증감율</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전년동월대비 증가한 비율</a:t>
            </a:r>
            <a:endParaRPr lang="en-US" altLang="ko-KR" sz="1000">
              <a:solidFill>
                <a:srgbClr val="000000"/>
              </a:solidFill>
              <a:cs typeface="Arial Narrow" pitchFamily="34" charset="0"/>
            </a:endParaRPr>
          </a:p>
        </p:txBody>
      </p:sp>
      <p:pic>
        <p:nvPicPr>
          <p:cNvPr id="220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6706" y="2924944"/>
            <a:ext cx="8475663" cy="294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95270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1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1.xml><?xml version="1.0" encoding="utf-8"?>
<a:theme xmlns:a="http://schemas.openxmlformats.org/drawingml/2006/main" name="4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2.xml><?xml version="1.0" encoding="utf-8"?>
<a:theme xmlns:a="http://schemas.openxmlformats.org/drawingml/2006/main" name="18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3.xml><?xml version="1.0" encoding="utf-8"?>
<a:theme xmlns:a="http://schemas.openxmlformats.org/drawingml/2006/main" name="2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4.xml><?xml version="1.0" encoding="utf-8"?>
<a:theme xmlns:a="http://schemas.openxmlformats.org/drawingml/2006/main" name="3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5.xml><?xml version="1.0" encoding="utf-8"?>
<a:theme xmlns:a="http://schemas.openxmlformats.org/drawingml/2006/main" name="3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6.xml><?xml version="1.0" encoding="utf-8"?>
<a:theme xmlns:a="http://schemas.openxmlformats.org/drawingml/2006/main" name="3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7.xml><?xml version="1.0" encoding="utf-8"?>
<a:theme xmlns:a="http://schemas.openxmlformats.org/drawingml/2006/main" name="5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8.xml><?xml version="1.0" encoding="utf-8"?>
<a:theme xmlns:a="http://schemas.openxmlformats.org/drawingml/2006/main" name="26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19.xml><?xml version="1.0" encoding="utf-8"?>
<a:theme xmlns:a="http://schemas.openxmlformats.org/drawingml/2006/main" name="32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xml><?xml version="1.0" encoding="utf-8"?>
<a:theme xmlns:a="http://schemas.openxmlformats.org/drawingml/2006/main" name="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solidFill>
          <a:schemeClr val="bg1">
            <a:lumMod val="95000"/>
          </a:schemeClr>
        </a:solidFill>
        <a:ln w="28575">
          <a:solidFill>
            <a:schemeClr val="bg1">
              <a:lumMod val="75000"/>
            </a:schemeClr>
          </a:solid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lnSpc>
            <a:spcPct val="90000"/>
          </a:lnSpc>
          <a:spcBef>
            <a:spcPts val="400"/>
          </a:spcBef>
          <a:defRPr sz="1500" dirty="0" smtClean="0">
            <a:latin typeface="+mj-ea"/>
            <a:ea typeface="+mj-ea"/>
          </a:defRPr>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0.xml><?xml version="1.0" encoding="utf-8"?>
<a:theme xmlns:a="http://schemas.openxmlformats.org/drawingml/2006/main" name="2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1.xml><?xml version="1.0" encoding="utf-8"?>
<a:theme xmlns:a="http://schemas.openxmlformats.org/drawingml/2006/main" name="35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2.xml><?xml version="1.0" encoding="utf-8"?>
<a:theme xmlns:a="http://schemas.openxmlformats.org/drawingml/2006/main" name="4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3.xml><?xml version="1.0" encoding="utf-8"?>
<a:theme xmlns:a="http://schemas.openxmlformats.org/drawingml/2006/main" name="6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4.xml><?xml version="1.0" encoding="utf-8"?>
<a:theme xmlns:a="http://schemas.openxmlformats.org/drawingml/2006/main" name="6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5.xml><?xml version="1.0" encoding="utf-8"?>
<a:theme xmlns:a="http://schemas.openxmlformats.org/drawingml/2006/main" name="7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6.xml><?xml version="1.0" encoding="utf-8"?>
<a:theme xmlns:a="http://schemas.openxmlformats.org/drawingml/2006/main" name="8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7.xml><?xml version="1.0" encoding="utf-8"?>
<a:theme xmlns:a="http://schemas.openxmlformats.org/drawingml/2006/main" name="62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8.xml><?xml version="1.0" encoding="utf-8"?>
<a:theme xmlns:a="http://schemas.openxmlformats.org/drawingml/2006/main" name="8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29.xml><?xml version="1.0" encoding="utf-8"?>
<a:theme xmlns:a="http://schemas.openxmlformats.org/drawingml/2006/main" name="88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xml><?xml version="1.0" encoding="utf-8"?>
<a:theme xmlns:a="http://schemas.openxmlformats.org/drawingml/2006/main" name="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0.xml><?xml version="1.0" encoding="utf-8"?>
<a:theme xmlns:a="http://schemas.openxmlformats.org/drawingml/2006/main" name="90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1.xml><?xml version="1.0" encoding="utf-8"?>
<a:theme xmlns:a="http://schemas.openxmlformats.org/drawingml/2006/main" name="9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2.xml><?xml version="1.0" encoding="utf-8"?>
<a:theme xmlns:a="http://schemas.openxmlformats.org/drawingml/2006/main" name="9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3.xml><?xml version="1.0" encoding="utf-8"?>
<a:theme xmlns:a="http://schemas.openxmlformats.org/drawingml/2006/main" name="9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4.xml><?xml version="1.0" encoding="utf-8"?>
<a:theme xmlns:a="http://schemas.openxmlformats.org/drawingml/2006/main" name="96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5.xml><?xml version="1.0" encoding="utf-8"?>
<a:theme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1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5.xml><?xml version="1.0" encoding="utf-8"?>
<a:theme xmlns:a="http://schemas.openxmlformats.org/drawingml/2006/main" name="25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6.xml><?xml version="1.0" encoding="utf-8"?>
<a:theme xmlns:a="http://schemas.openxmlformats.org/drawingml/2006/main" name="10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7.xml><?xml version="1.0" encoding="utf-8"?>
<a:theme xmlns:a="http://schemas.openxmlformats.org/drawingml/2006/main" name="1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8.xml><?xml version="1.0" encoding="utf-8"?>
<a:theme xmlns:a="http://schemas.openxmlformats.org/drawingml/2006/main" name="1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9.xml><?xml version="1.0" encoding="utf-8"?>
<a:theme xmlns:a="http://schemas.openxmlformats.org/drawingml/2006/main" name="1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Override1.xml><?xml version="1.0" encoding="utf-8"?>
<a:themeOverride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2.xml><?xml version="1.0" encoding="utf-8"?>
<a:themeOverride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3.xml><?xml version="1.0" encoding="utf-8"?>
<a:themeOverride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4.xml><?xml version="1.0" encoding="utf-8"?>
<a:themeOverride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docProps/app.xml><?xml version="1.0" encoding="utf-8"?>
<Properties xmlns="http://schemas.openxmlformats.org/officeDocument/2006/extended-properties" xmlns:vt="http://schemas.openxmlformats.org/officeDocument/2006/docPropsVTypes">
  <Template/>
  <TotalTime>5</TotalTime>
  <Words>4923</Words>
  <Application>Microsoft Office PowerPoint</Application>
  <PresentationFormat>화면 슬라이드 쇼(4:3)</PresentationFormat>
  <Paragraphs>1396</Paragraphs>
  <Slides>41</Slides>
  <Notes>26</Notes>
  <HiddenSlides>0</HiddenSlides>
  <MMClips>0</MMClips>
  <ScaleCrop>false</ScaleCrop>
  <HeadingPairs>
    <vt:vector size="8" baseType="variant">
      <vt:variant>
        <vt:lpstr>사용한 글꼴</vt:lpstr>
      </vt:variant>
      <vt:variant>
        <vt:i4>17</vt:i4>
      </vt:variant>
      <vt:variant>
        <vt:lpstr>테마</vt:lpstr>
      </vt:variant>
      <vt:variant>
        <vt:i4>35</vt:i4>
      </vt:variant>
      <vt:variant>
        <vt:lpstr>포함된 OLE 서버</vt:lpstr>
      </vt:variant>
      <vt:variant>
        <vt:i4>1</vt:i4>
      </vt:variant>
      <vt:variant>
        <vt:lpstr>슬라이드 제목</vt:lpstr>
      </vt:variant>
      <vt:variant>
        <vt:i4>41</vt:i4>
      </vt:variant>
    </vt:vector>
  </HeadingPairs>
  <TitlesOfParts>
    <vt:vector size="94" baseType="lpstr">
      <vt:lpstr>HY얕은샘물M</vt:lpstr>
      <vt:lpstr>NOVA Bold</vt:lpstr>
      <vt:lpstr>NOVA ExtraBold</vt:lpstr>
      <vt:lpstr>NOVA Light</vt:lpstr>
      <vt:lpstr>NOVA Medium</vt:lpstr>
      <vt:lpstr>Tw Cen MT</vt:lpstr>
      <vt:lpstr>굴림</vt:lpstr>
      <vt:lpstr>나눔바른고딕OTF UltraLight</vt:lpstr>
      <vt:lpstr>누리 L</vt:lpstr>
      <vt:lpstr>누리스마트OTF Light</vt:lpstr>
      <vt:lpstr>맑은 고딕</vt:lpstr>
      <vt:lpstr>Arial</vt:lpstr>
      <vt:lpstr>Arial Narrow</vt:lpstr>
      <vt:lpstr>Calibri</vt:lpstr>
      <vt:lpstr>Times New Roman</vt:lpstr>
      <vt:lpstr>Wingdings</vt:lpstr>
      <vt:lpstr>Wingdings 2</vt:lpstr>
      <vt:lpstr>Office Theme</vt:lpstr>
      <vt:lpstr>7_A4_RBSC_PPT</vt:lpstr>
      <vt:lpstr>A4_RBSC_PPT</vt:lpstr>
      <vt:lpstr>11_A4_RBSC_PPT</vt:lpstr>
      <vt:lpstr>25_A4_RBSC_PPT</vt:lpstr>
      <vt:lpstr>10_A4_RBSC_PPT</vt:lpstr>
      <vt:lpstr>13_A4_RBSC_PPT</vt:lpstr>
      <vt:lpstr>14_A4_RBSC_PPT</vt:lpstr>
      <vt:lpstr>17_A4_RBSC_PPT</vt:lpstr>
      <vt:lpstr>19_A4_RBSC_PPT</vt:lpstr>
      <vt:lpstr>44_A4_RBSC_PPT</vt:lpstr>
      <vt:lpstr>18_A4_RBSC_PPT</vt:lpstr>
      <vt:lpstr>24_A4_RBSC_PPT</vt:lpstr>
      <vt:lpstr>33_A4_RBSC_PPT</vt:lpstr>
      <vt:lpstr>34_A4_RBSC_PPT</vt:lpstr>
      <vt:lpstr>37_A4_RBSC_PPT</vt:lpstr>
      <vt:lpstr>53_A4_RBSC_PPT</vt:lpstr>
      <vt:lpstr>26_A4_RBSC_PPT</vt:lpstr>
      <vt:lpstr>32_A4_RBSC_PPT</vt:lpstr>
      <vt:lpstr>27_A4_RBSC_PPT</vt:lpstr>
      <vt:lpstr>35_A4_RBSC_PPT</vt:lpstr>
      <vt:lpstr>41_A4_RBSC_PPT</vt:lpstr>
      <vt:lpstr>61_A4_RBSC_PPT</vt:lpstr>
      <vt:lpstr>63_A4_RBSC_PPT</vt:lpstr>
      <vt:lpstr>77_A4_RBSC_PPT</vt:lpstr>
      <vt:lpstr>81_A4_RBSC_PPT</vt:lpstr>
      <vt:lpstr>62_A4_RBSC_PPT</vt:lpstr>
      <vt:lpstr>87_A4_RBSC_PPT</vt:lpstr>
      <vt:lpstr>88_A4_RBSC_PPT</vt:lpstr>
      <vt:lpstr>90_A4_RBSC_PPT</vt:lpstr>
      <vt:lpstr>91_A4_RBSC_PPT</vt:lpstr>
      <vt:lpstr>93_A4_RBSC_PPT</vt:lpstr>
      <vt:lpstr>94_A4_RBSC_PPT</vt:lpstr>
      <vt:lpstr>96_A4_RBSC_PPT</vt:lpstr>
      <vt:lpstr>99_A4_RBSC_PPT</vt:lpstr>
      <vt:lpstr>think-cell Slide</vt:lpstr>
      <vt:lpstr>FIT 증가에 따른 제주 관광객 소비패턴 변화 분석  - 최종보고 -</vt:lpstr>
      <vt:lpstr>PowerPoint 프레젠테이션</vt:lpstr>
      <vt:lpstr>Intro </vt:lpstr>
      <vt:lpstr>Intro </vt:lpstr>
      <vt:lpstr>PowerPoint 프레젠테이션</vt:lpstr>
      <vt:lpstr>1. 제주도 관광현황                                                                        1.국내 관광객 소비패턴 변화 분석 </vt:lpstr>
      <vt:lpstr>    제주도 관광현황                                                                        1.국내 관광객 소비패턴 변화 분석 </vt:lpstr>
      <vt:lpstr>1. 제주도 관광현황                                                                        1.국내 관광객 소비패턴 변화 분석 </vt:lpstr>
      <vt:lpstr>1. 제주도 관광현황                                                                        1.국내 관광객 소비패턴 변화 분석 </vt:lpstr>
      <vt:lpstr>1. 제주도 카드이용현황                                                                 1.국내 관광객 소비패턴 변화 분석 </vt:lpstr>
      <vt:lpstr>1. 제주도 카드이용현황                                                                1.국내 관광객 소비패턴 변화 분석 </vt:lpstr>
      <vt:lpstr>1. 제주도 카드이용현황                                                                 1.국내 관광객 소비패턴 변화 분석 </vt:lpstr>
      <vt:lpstr>1. 제주도 카드이용현황                                                                 1.국내 관광객 소비패턴 변화 분석 </vt:lpstr>
      <vt:lpstr>1. 제주도 소비 분석                                                                      1.국내 관광객 소비패턴 변화 분석 </vt:lpstr>
      <vt:lpstr>PowerPoint 프레젠테이션</vt:lpstr>
      <vt:lpstr>1. 중국인 관광 현황                                                                       2.중국 관광객 소비패턴 변화 분석 </vt:lpstr>
      <vt:lpstr>1. 중국인 관광 현황                                                                       2.중국 관광객 소비패턴 변화 분석 </vt:lpstr>
      <vt:lpstr>1. 중국인 관광 현황                                                                       2.중국 관광객 소비패턴 변화 분석 </vt:lpstr>
      <vt:lpstr>1. 제주도 소비 분석                                                                       2.중국 관광객 소비패턴 변화 분석 </vt:lpstr>
      <vt:lpstr>1. 제주도 소비 분석                                                                       2.중국 관광객 소비패턴 변화 분석 </vt:lpstr>
      <vt:lpstr>1. 중국인 방문패턴 분석                                                                2.중국 관광객 소비패턴 변화 분석 </vt:lpstr>
      <vt:lpstr>1. 중국인 방문패턴 분석                                                                2.중국 관광객 소비패턴 변화 분석 </vt:lpstr>
      <vt:lpstr>1. 중국인 방문패턴 분석                                                                2.중국 관광객 소비패턴 변화 분석 </vt:lpstr>
      <vt:lpstr>PowerPoint 프레젠테이션</vt:lpstr>
      <vt:lpstr>Intro </vt:lpstr>
      <vt:lpstr>Intro </vt:lpstr>
      <vt:lpstr>1. 내국인 vs. 중국인 소비 비교                             중국인 및 내국인 단체 vs. FIT 관광객 소비패턴 비교</vt:lpstr>
      <vt:lpstr>1. 내국인 vs. 중국인 소비 비교                             중국인 및 내국인 단체 vs. FIT 관광객 소비패턴 비교</vt:lpstr>
      <vt:lpstr>1. 내국인 vs. 중국인 소비 비교                             중국인 및 내국인 단체 vs. FIT 관광객 소비패턴 비교</vt:lpstr>
      <vt:lpstr>1. 내국인 vs. 중국인 소비 비교                             중국인 및 내국인 단체 vs. FIT 관광객 소비패턴 비교</vt:lpstr>
      <vt:lpstr>1. 단체 vs. FIT 특성 비교                                     중국인 및 내국인 단체 vs. FIT 관광객 소비패턴 비교</vt:lpstr>
      <vt:lpstr>1. 단체 vs. FIT 특성 비교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lpstr>1. 최근 동향 및 트렌드 분석                                 중국인 및 내국인 단체 vs. FIT 관광객 소비패턴 비교</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증가에 따른 제주 관광객 소비패턴 변화 분석  - 최종보고 -</dc:title>
  <cp:lastModifiedBy>admin</cp:lastModifiedBy>
  <cp:revision>2</cp:revision>
  <cp:lastPrinted>2017-02-28T14:50:10Z</cp:lastPrinted>
  <dcterms:created xsi:type="dcterms:W3CDTF">2017-02-28T14:50:10Z</dcterms:created>
  <dcterms:modified xsi:type="dcterms:W3CDTF">2019-07-16T01:34:57Z</dcterms:modified>
</cp:coreProperties>
</file>